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7" r:id="rId4"/>
    <p:sldId id="269" r:id="rId5"/>
    <p:sldId id="258" r:id="rId6"/>
    <p:sldId id="268" r:id="rId7"/>
    <p:sldId id="288" r:id="rId8"/>
    <p:sldId id="289" r:id="rId9"/>
    <p:sldId id="287" r:id="rId10"/>
    <p:sldId id="290" r:id="rId11"/>
    <p:sldId id="279" r:id="rId12"/>
    <p:sldId id="280" r:id="rId13"/>
    <p:sldId id="281" r:id="rId14"/>
    <p:sldId id="282" r:id="rId15"/>
    <p:sldId id="292" r:id="rId16"/>
    <p:sldId id="291" r:id="rId17"/>
    <p:sldId id="293" r:id="rId18"/>
    <p:sldId id="294" r:id="rId19"/>
    <p:sldId id="284" r:id="rId20"/>
    <p:sldId id="285" r:id="rId21"/>
    <p:sldId id="286" r:id="rId22"/>
    <p:sldId id="299" r:id="rId23"/>
    <p:sldId id="300" r:id="rId24"/>
    <p:sldId id="303" r:id="rId25"/>
    <p:sldId id="301" r:id="rId26"/>
    <p:sldId id="305" r:id="rId27"/>
    <p:sldId id="304" r:id="rId28"/>
    <p:sldId id="306" r:id="rId29"/>
    <p:sldId id="302" r:id="rId30"/>
    <p:sldId id="307" r:id="rId31"/>
    <p:sldId id="272" r:id="rId32"/>
    <p:sldId id="295" r:id="rId33"/>
    <p:sldId id="296" r:id="rId34"/>
    <p:sldId id="297" r:id="rId35"/>
    <p:sldId id="29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CEA"/>
    <a:srgbClr val="A5D5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9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4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9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8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9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7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73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5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sunfounder.cc/index.php?title=PN532_NFC_Module_for_Raspberry_Pi" TargetMode="External"/><Relationship Id="rId13" Type="http://schemas.openxmlformats.org/officeDocument/2006/relationships/hyperlink" Target="https://codechacha.com/ko/python-mysql-insert-update-delete/" TargetMode="External"/><Relationship Id="rId3" Type="http://schemas.openxmlformats.org/officeDocument/2006/relationships/hyperlink" Target="https://m.blog.naver.com/icbanq/221797060204" TargetMode="External"/><Relationship Id="rId7" Type="http://schemas.openxmlformats.org/officeDocument/2006/relationships/hyperlink" Target="https://aossuper8.tistory.com/263" TargetMode="External"/><Relationship Id="rId12" Type="http://schemas.openxmlformats.org/officeDocument/2006/relationships/hyperlink" Target="https://wnw1005.tistory.com/443" TargetMode="External"/><Relationship Id="rId2" Type="http://schemas.openxmlformats.org/officeDocument/2006/relationships/hyperlink" Target="https://youngyin.tistory.com/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shpoint.tistory.com/7140" TargetMode="External"/><Relationship Id="rId11" Type="http://schemas.openxmlformats.org/officeDocument/2006/relationships/hyperlink" Target="https://nickjoit.tistory.com/144" TargetMode="External"/><Relationship Id="rId5" Type="http://schemas.openxmlformats.org/officeDocument/2006/relationships/hyperlink" Target="http://www.learningaboutelectronics.com/Articles/MCP3002-analog-to-digital-converter-ADC-to-Raspberry-Pi.php" TargetMode="External"/><Relationship Id="rId10" Type="http://schemas.openxmlformats.org/officeDocument/2006/relationships/hyperlink" Target="https://jow1025.tistory.com/278" TargetMode="External"/><Relationship Id="rId4" Type="http://schemas.openxmlformats.org/officeDocument/2006/relationships/hyperlink" Target="https://www.enqdeq.net/211" TargetMode="External"/><Relationship Id="rId9" Type="http://schemas.openxmlformats.org/officeDocument/2006/relationships/hyperlink" Target="https://github.com/nfc-tools/libnfc/releases" TargetMode="External"/><Relationship Id="rId14" Type="http://schemas.openxmlformats.org/officeDocument/2006/relationships/hyperlink" Target="https://jinho-study.tistory.com/1081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3757612" y="2482737"/>
            <a:ext cx="3519487" cy="358139"/>
          </a:xfrm>
          <a:prstGeom prst="roundRect">
            <a:avLst>
              <a:gd name="adj" fmla="val 24359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</a:rPr>
              <a:t>2</a:t>
            </a:r>
            <a:r>
              <a:rPr lang="ko-KR" altLang="en-US" sz="1400" b="1" kern="0" dirty="0">
                <a:solidFill>
                  <a:prstClr val="white"/>
                </a:solidFill>
              </a:rPr>
              <a:t>조</a:t>
            </a:r>
            <a:endParaRPr lang="en-US" altLang="ko-KR" sz="1400" b="1" kern="0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88544-4EB1-4D4D-B7A0-B620025C58AD}"/>
              </a:ext>
            </a:extLst>
          </p:cNvPr>
          <p:cNvSpPr txBox="1"/>
          <p:nvPr/>
        </p:nvSpPr>
        <p:spPr>
          <a:xfrm>
            <a:off x="3519962" y="2945663"/>
            <a:ext cx="5152075" cy="919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b="1" kern="0" dirty="0">
                <a:solidFill>
                  <a:srgbClr val="127CEA"/>
                </a:solidFill>
              </a:rPr>
              <a:t>화장실 사용현황 표시</a:t>
            </a:r>
            <a:endParaRPr lang="en-US" altLang="ko-KR" sz="4000" b="1" kern="0" dirty="0">
              <a:solidFill>
                <a:srgbClr val="127CEA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DF29D4-3909-43F6-A463-A4988C3439A2}"/>
              </a:ext>
            </a:extLst>
          </p:cNvPr>
          <p:cNvGrpSpPr/>
          <p:nvPr/>
        </p:nvGrpSpPr>
        <p:grpSpPr>
          <a:xfrm>
            <a:off x="7576560" y="2641845"/>
            <a:ext cx="1193860" cy="1135031"/>
            <a:chOff x="3997004" y="2399826"/>
            <a:chExt cx="1193860" cy="1135031"/>
          </a:xfrm>
        </p:grpSpPr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BB04C592-B5C6-460E-A799-5B709DEA10A5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F71A5D1-9A3F-43AF-B511-88E218075F4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808228D-F3C2-4F4F-9223-F18183E8FE09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155D082-69F0-465B-8BC7-00C5F94A0DB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159DCBA4-1596-4953-A830-D35560343E15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015072-1F7B-5C51-363C-D1C4D89C7924}"/>
              </a:ext>
            </a:extLst>
          </p:cNvPr>
          <p:cNvSpPr txBox="1"/>
          <p:nvPr/>
        </p:nvSpPr>
        <p:spPr>
          <a:xfrm>
            <a:off x="9887333" y="4960077"/>
            <a:ext cx="216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이민우</a:t>
            </a:r>
            <a:r>
              <a:rPr lang="en-US" altLang="ko-KR" b="1" dirty="0"/>
              <a:t> 209146</a:t>
            </a:r>
          </a:p>
          <a:p>
            <a:r>
              <a:rPr lang="ko-KR" altLang="en-US" b="1" dirty="0"/>
              <a:t>김강현 </a:t>
            </a:r>
            <a:r>
              <a:rPr lang="en-US" altLang="ko-KR" b="1" dirty="0"/>
              <a:t>193602</a:t>
            </a:r>
          </a:p>
          <a:p>
            <a:r>
              <a:rPr lang="ko-KR" altLang="en-US" b="1" dirty="0" err="1"/>
              <a:t>김치원</a:t>
            </a:r>
            <a:r>
              <a:rPr lang="en-US" altLang="ko-KR" b="1" dirty="0"/>
              <a:t> 193612</a:t>
            </a:r>
          </a:p>
          <a:p>
            <a:r>
              <a:rPr lang="ko-KR" altLang="en-US" b="1" dirty="0"/>
              <a:t>서정원 </a:t>
            </a:r>
            <a:r>
              <a:rPr lang="en-US" altLang="ko-KR" b="1" dirty="0"/>
              <a:t>193619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1A9D6E-B208-8C8D-B3C3-5E642902937C}"/>
              </a:ext>
            </a:extLst>
          </p:cNvPr>
          <p:cNvGrpSpPr/>
          <p:nvPr/>
        </p:nvGrpSpPr>
        <p:grpSpPr>
          <a:xfrm rot="5400000">
            <a:off x="10484866" y="4995961"/>
            <a:ext cx="1193860" cy="1135031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C9C2CB42-0E1C-3C84-A766-DD1CF4CAE3A2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08E462-5949-7E87-191A-743B808A36E7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21A91B11-948A-3516-2E78-2E542B0282B1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024280CD-5373-4C87-9646-970307530D36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49CC171-8404-0648-99AC-6BCBD983AE23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399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42841A-3B67-4DFC-90F1-6F75E140C6AF}"/>
              </a:ext>
            </a:extLst>
          </p:cNvPr>
          <p:cNvSpPr txBox="1"/>
          <p:nvPr/>
        </p:nvSpPr>
        <p:spPr>
          <a:xfrm>
            <a:off x="2701636" y="2641845"/>
            <a:ext cx="6386461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127CEA"/>
                </a:solidFill>
              </a:rPr>
              <a:t>설계 과정</a:t>
            </a:r>
            <a:endParaRPr lang="en-US" altLang="ko-KR" sz="4800" b="1" kern="0" dirty="0">
              <a:solidFill>
                <a:srgbClr val="127CEA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B37180-B39F-3587-2AC3-DCDF5DA5A623}"/>
              </a:ext>
            </a:extLst>
          </p:cNvPr>
          <p:cNvGrpSpPr/>
          <p:nvPr/>
        </p:nvGrpSpPr>
        <p:grpSpPr>
          <a:xfrm>
            <a:off x="6263149" y="2668999"/>
            <a:ext cx="1193860" cy="1135031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DEE5217D-2154-4714-FCEF-920315E4790B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69655C-7FC7-40D8-2CDE-828142BE2688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E876C1B4-66DE-D81B-F30A-A2AB3E4CEC02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A44D080-492C-9AE4-A651-2924E85565B2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02A4F2-10F5-1D66-D997-E83FCDEFDA0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1305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설계 구성요소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2D9406-C020-7F41-F5E1-E055B02BD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26187"/>
              </p:ext>
            </p:extLst>
          </p:nvPr>
        </p:nvGraphicFramePr>
        <p:xfrm>
          <a:off x="1162260" y="1151603"/>
          <a:ext cx="9776671" cy="4837369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rgbClr val="000000"/>
                  </a:outerShdw>
                </a:effectLst>
              </a:tblPr>
              <a:tblGrid>
                <a:gridCol w="1788762">
                  <a:extLst>
                    <a:ext uri="{9D8B030D-6E8A-4147-A177-3AD203B41FA5}">
                      <a16:colId xmlns:a16="http://schemas.microsoft.com/office/drawing/2014/main" val="2200528840"/>
                    </a:ext>
                  </a:extLst>
                </a:gridCol>
                <a:gridCol w="4092760">
                  <a:extLst>
                    <a:ext uri="{9D8B030D-6E8A-4147-A177-3AD203B41FA5}">
                      <a16:colId xmlns:a16="http://schemas.microsoft.com/office/drawing/2014/main" val="1100117324"/>
                    </a:ext>
                  </a:extLst>
                </a:gridCol>
                <a:gridCol w="3895149">
                  <a:extLst>
                    <a:ext uri="{9D8B030D-6E8A-4147-A177-3AD203B41FA5}">
                      <a16:colId xmlns:a16="http://schemas.microsoft.com/office/drawing/2014/main" val="1812181478"/>
                    </a:ext>
                  </a:extLst>
                </a:gridCol>
              </a:tblGrid>
              <a:tr h="5002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 구성요소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제시된 설계 목표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반영한 설계 목표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460678"/>
                  </a:ext>
                </a:extLst>
              </a:tr>
              <a:tr h="10954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 목표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프로젝트의 목표와 목적과 적합한 </a:t>
                      </a:r>
                    </a:p>
                    <a:p>
                      <a:pPr marL="0" marR="0" indent="0" algn="just" fontAlgn="base" latinLnBrk="1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시스템을 설계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선정한 설계 아이템에 적합한 </a:t>
                      </a:r>
                    </a:p>
                    <a:p>
                      <a:pPr marL="0" marR="0" indent="0" algn="just" fontAlgn="base" latinLnBrk="1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소프트웨어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디자인설계</a:t>
                      </a:r>
                    </a:p>
                    <a:p>
                      <a:pPr marL="0" marR="0" indent="0" algn="just" fontAlgn="base" latinLnBrk="1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화장실의 각 좌변기 칸의 사용 여부와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휴지 잔량을 알 수 있는 화면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76022"/>
                  </a:ext>
                </a:extLst>
              </a:tr>
              <a:tr h="7217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개발범위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설계는 주어진 재료를 이용하고 이론적인 설명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구현 가능한 범위 내에서 설계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재료로 제품을 제작하고</a:t>
                      </a:r>
                    </a:p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팀원들의 능력 내에서 구현 가능한 범위 내에서 설계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90000"/>
                  </a:ext>
                </a:extLst>
              </a:tr>
              <a:tr h="541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합성 및 분석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필요한 기술을 조사 분석하고 합성하여 문서로 제시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기존제품의 문제점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제작에 필요한 기술 조사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5716"/>
                  </a:ext>
                </a:extLst>
              </a:tr>
              <a:tr h="541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시험 및 평가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제작된 결과물의 동작 실험에 의한 설계 목표 구현 정도를 평가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 후 제품을 사용해 테스트하고 결과를 설계 목표와 비교 후 평가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52092"/>
                  </a:ext>
                </a:extLst>
              </a:tr>
              <a:tr h="950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제작 및 구현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 개발범위 내에서 최적 제작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개발범위에 맞추어서 제품 제작</a:t>
                      </a:r>
                    </a:p>
                  </a:txBody>
                  <a:tcPr marL="55769" marR="55769" marT="15418" marB="15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82526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8E5B1F1-8F43-632D-2C60-8AFC8630C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063" y="1724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3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현실적 제한조건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DC676-FC4C-A8B3-41F4-22E5DDD28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322101"/>
              </p:ext>
            </p:extLst>
          </p:nvPr>
        </p:nvGraphicFramePr>
        <p:xfrm>
          <a:off x="1162260" y="894436"/>
          <a:ext cx="10030673" cy="5492583"/>
        </p:xfrm>
        <a:graphic>
          <a:graphicData uri="http://schemas.openxmlformats.org/drawingml/2006/table">
            <a:tbl>
              <a:tblPr/>
              <a:tblGrid>
                <a:gridCol w="1310033">
                  <a:extLst>
                    <a:ext uri="{9D8B030D-6E8A-4147-A177-3AD203B41FA5}">
                      <a16:colId xmlns:a16="http://schemas.microsoft.com/office/drawing/2014/main" val="290560502"/>
                    </a:ext>
                  </a:extLst>
                </a:gridCol>
                <a:gridCol w="4013174">
                  <a:extLst>
                    <a:ext uri="{9D8B030D-6E8A-4147-A177-3AD203B41FA5}">
                      <a16:colId xmlns:a16="http://schemas.microsoft.com/office/drawing/2014/main" val="2437585150"/>
                    </a:ext>
                  </a:extLst>
                </a:gridCol>
                <a:gridCol w="4707466">
                  <a:extLst>
                    <a:ext uri="{9D8B030D-6E8A-4147-A177-3AD203B41FA5}">
                      <a16:colId xmlns:a16="http://schemas.microsoft.com/office/drawing/2014/main" val="1609222839"/>
                    </a:ext>
                  </a:extLst>
                </a:gridCol>
              </a:tblGrid>
              <a:tr h="266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해석한 제한조건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반영한 제한조건</a:t>
                      </a: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38025"/>
                  </a:ext>
                </a:extLst>
              </a:tr>
              <a:tr h="493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경제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창의공학설계 설계계획서에 주어진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지원환경에 맞게 재료를 선정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  <a:tabLst>
                          <a:tab pos="976630" algn="l"/>
                        </a:tabLs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 지원 부품 목록 중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H/W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조건에 맞게 재료를 선정</a:t>
                      </a: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68279"/>
                  </a:ext>
                </a:extLst>
              </a:tr>
              <a:tr h="98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제품화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S/W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제어가 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가능해야 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작동 원리의 설명이 팀원 전체가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 가능해야 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  <a:tabLst>
                          <a:tab pos="976630" algn="l"/>
                        </a:tabLs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이용해서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실행되도록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구성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제품의 실행 과정을 팀원 전체가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 수 있도록 서로 정보를 공유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011988"/>
                  </a:ext>
                </a:extLst>
              </a:tr>
              <a:tr h="677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제품의 사용 장소에서 작동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가능해야 함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  <a:tabLst>
                          <a:tab pos="976630" algn="l"/>
                        </a:tabLs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 사용 장소의 수치를 이용해서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663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비율을 조정하여 제품 형태 제작 </a:t>
                      </a: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355476"/>
                  </a:ext>
                </a:extLst>
              </a:tr>
              <a:tr h="98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안전성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제품의 오작동과 주위 환경에 의한 오작동을 고려해야 함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제품이 오작동 없이 안정적으로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동작하도록 설계해야 함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H/W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연결이 외부의 환경에 영향을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최소한으로 받도록 제품 형태 구성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테스트에서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2~3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회의 동일 결과를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산출</a:t>
                      </a: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306635"/>
                  </a:ext>
                </a:extLst>
              </a:tr>
              <a:tr h="14101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사회성</a:t>
                      </a: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제품이 사회적으로 미치는 영향을 고려해야 함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사용자의 상태를 고려해야 함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5334" marR="55334" marT="15298" marB="152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제품이 사회적인 영향을 끼치지 않도록 제품 설계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알아야 할 작동 방법이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간단하게 하도록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설계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상태와 관계없이 제품이</a:t>
                      </a: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동작하도록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설계</a:t>
                      </a:r>
                    </a:p>
                  </a:txBody>
                  <a:tcPr marL="55334" marR="55334" marT="15298" marB="15298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31929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CC2322DA-2E48-3E19-2C3F-E83C80788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504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설계 추진 일정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A620E8-7794-B579-DD72-C54CBB353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20941"/>
              </p:ext>
            </p:extLst>
          </p:nvPr>
        </p:nvGraphicFramePr>
        <p:xfrm>
          <a:off x="1371602" y="1127829"/>
          <a:ext cx="9550391" cy="4926746"/>
        </p:xfrm>
        <a:graphic>
          <a:graphicData uri="http://schemas.openxmlformats.org/drawingml/2006/table">
            <a:tbl>
              <a:tblPr/>
              <a:tblGrid>
                <a:gridCol w="1549639">
                  <a:extLst>
                    <a:ext uri="{9D8B030D-6E8A-4147-A177-3AD203B41FA5}">
                      <a16:colId xmlns:a16="http://schemas.microsoft.com/office/drawing/2014/main" val="3543781440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217311177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1479094955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2247058769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892816985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2250872392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111785058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026537449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4185519243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029909720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2193553128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174427904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494567873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525839443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4024750917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3290613749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2105633448"/>
                    </a:ext>
                  </a:extLst>
                </a:gridCol>
              </a:tblGrid>
              <a:tr h="4367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9.1~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12.23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 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224726"/>
                  </a:ext>
                </a:extLst>
              </a:tr>
              <a:tr h="4629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창의공학설계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강의 학습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806111"/>
                  </a:ext>
                </a:extLst>
              </a:tr>
              <a:tr h="5795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아이디어 선정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-5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02767"/>
                  </a:ext>
                </a:extLst>
              </a:tr>
              <a:tr h="5292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6370" marR="0" indent="-16637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483462"/>
                  </a:ext>
                </a:extLst>
              </a:tr>
              <a:tr h="609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제안서 작성 및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발표준비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-5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579658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002216"/>
                  </a:ext>
                </a:extLst>
              </a:tr>
              <a:tr h="6250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시연 준비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&amp;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최종 보고서 작성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494696"/>
                  </a:ext>
                </a:extLst>
              </a:tr>
              <a:tr h="779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최종보고서 발표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&amp; 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최종보고서 수정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290" marR="51290" marT="14180" marB="14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75604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88AAA90-1E5C-188D-3081-9B5E2DB4B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1822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9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설계 팀원 역할 분담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2-4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C669AD-7970-E123-A946-A3A5269E2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36461"/>
              </p:ext>
            </p:extLst>
          </p:nvPr>
        </p:nvGraphicFramePr>
        <p:xfrm>
          <a:off x="1921933" y="1109842"/>
          <a:ext cx="8661400" cy="4833075"/>
        </p:xfrm>
        <a:graphic>
          <a:graphicData uri="http://schemas.openxmlformats.org/drawingml/2006/table">
            <a:tbl>
              <a:tblPr/>
              <a:tblGrid>
                <a:gridCol w="1584710">
                  <a:extLst>
                    <a:ext uri="{9D8B030D-6E8A-4147-A177-3AD203B41FA5}">
                      <a16:colId xmlns:a16="http://schemas.microsoft.com/office/drawing/2014/main" val="1872718223"/>
                    </a:ext>
                  </a:extLst>
                </a:gridCol>
                <a:gridCol w="7076690">
                  <a:extLst>
                    <a:ext uri="{9D8B030D-6E8A-4147-A177-3AD203B41FA5}">
                      <a16:colId xmlns:a16="http://schemas.microsoft.com/office/drawing/2014/main" val="1684895383"/>
                    </a:ext>
                  </a:extLst>
                </a:gridCol>
              </a:tblGrid>
              <a:tr h="779487"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∎ 팀장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이민우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0">
                        <a:lnSpc>
                          <a:spcPct val="1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∎ 팀원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김강현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김치원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서정원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97435"/>
                  </a:ext>
                </a:extLst>
              </a:tr>
              <a:tr h="898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이민우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자료조사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설계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센서 실습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문서 검토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H/W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제작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형태 제작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팀 주별 수행보고서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팀 주별 수행일지 작성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최종보고서 작성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907360"/>
                  </a:ext>
                </a:extLst>
              </a:tr>
              <a:tr h="898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김치원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자료조사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설계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센서 실습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문서 검토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H/W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제작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형태 제작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발표자료 작성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058008"/>
                  </a:ext>
                </a:extLst>
              </a:tr>
              <a:tr h="898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김강현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자료조사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설계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센서 실습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문서 검토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소프트웨어 기능 구현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발표자료 작성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820055"/>
                  </a:ext>
                </a:extLst>
              </a:tr>
              <a:tr h="898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서정원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자료조사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제품 설계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센서 실습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문서 검토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H/W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제작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소프트웨어 기능 구현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팀 주별 수행보고서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팀 주별 수행일지 작성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최종보고서 작성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92690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41576EB-1137-07B6-883C-79ACC9C73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2214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5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기능구현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2-5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1D3338-A36D-5228-8FE5-9EBC611ABBDD}"/>
              </a:ext>
            </a:extLst>
          </p:cNvPr>
          <p:cNvSpPr/>
          <p:nvPr/>
        </p:nvSpPr>
        <p:spPr>
          <a:xfrm>
            <a:off x="1162261" y="987078"/>
            <a:ext cx="2678218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9AF882-70D1-F1D0-8AF4-8F7EF53D7DA0}"/>
              </a:ext>
            </a:extLst>
          </p:cNvPr>
          <p:cNvSpPr/>
          <p:nvPr/>
        </p:nvSpPr>
        <p:spPr>
          <a:xfrm>
            <a:off x="1162260" y="987078"/>
            <a:ext cx="249534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좌변기 칸 사용 여부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AAF738-F26F-2506-D772-79FC70B67BEA}"/>
              </a:ext>
            </a:extLst>
          </p:cNvPr>
          <p:cNvGrpSpPr/>
          <p:nvPr/>
        </p:nvGrpSpPr>
        <p:grpSpPr>
          <a:xfrm rot="5400000">
            <a:off x="1664551" y="600748"/>
            <a:ext cx="332741" cy="1197460"/>
            <a:chOff x="7577519" y="4101996"/>
            <a:chExt cx="332741" cy="1197460"/>
          </a:xfrm>
        </p:grpSpPr>
        <p:sp>
          <p:nvSpPr>
            <p:cNvPr id="8" name="오른쪽 대괄호 7">
              <a:extLst>
                <a:ext uri="{FF2B5EF4-FFF2-40B4-BE49-F238E27FC236}">
                  <a16:creationId xmlns:a16="http://schemas.microsoft.com/office/drawing/2014/main" id="{D16352CD-94BF-77D0-297B-1746E178B4AE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481965B-04A7-5EE1-8341-0C2A66A19AF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55852E-2545-98B6-15FE-57EAAD6BB52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B080BF-D162-911C-A193-65DD1B4C860A}"/>
              </a:ext>
            </a:extLst>
          </p:cNvPr>
          <p:cNvSpPr/>
          <p:nvPr/>
        </p:nvSpPr>
        <p:spPr>
          <a:xfrm>
            <a:off x="1357444" y="1918763"/>
            <a:ext cx="168900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CA5E1B-AAC1-16C1-BCED-4B7611C6A00C}"/>
              </a:ext>
            </a:extLst>
          </p:cNvPr>
          <p:cNvSpPr/>
          <p:nvPr/>
        </p:nvSpPr>
        <p:spPr>
          <a:xfrm>
            <a:off x="1357443" y="1918763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적외선 센서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F84CDC-324B-C628-6A8D-7121B2CE351D}"/>
              </a:ext>
            </a:extLst>
          </p:cNvPr>
          <p:cNvGrpSpPr/>
          <p:nvPr/>
        </p:nvGrpSpPr>
        <p:grpSpPr>
          <a:xfrm rot="5400000">
            <a:off x="1859734" y="1532433"/>
            <a:ext cx="332741" cy="1197460"/>
            <a:chOff x="7577519" y="4101996"/>
            <a:chExt cx="332741" cy="1197460"/>
          </a:xfrm>
        </p:grpSpPr>
        <p:sp>
          <p:nvSpPr>
            <p:cNvPr id="17" name="오른쪽 대괄호 16">
              <a:extLst>
                <a:ext uri="{FF2B5EF4-FFF2-40B4-BE49-F238E27FC236}">
                  <a16:creationId xmlns:a16="http://schemas.microsoft.com/office/drawing/2014/main" id="{A8BD551B-3357-3E9F-80CA-9B401C56771D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D39DAC6-6DCD-9649-60CF-DDA06D4FF5A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FC7C440-1699-FFC8-4343-C22BFFF871E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132CDD-6871-81B3-D6A3-66F864CF62EA}"/>
              </a:ext>
            </a:extLst>
          </p:cNvPr>
          <p:cNvSpPr/>
          <p:nvPr/>
        </p:nvSpPr>
        <p:spPr>
          <a:xfrm>
            <a:off x="3562136" y="1895641"/>
            <a:ext cx="5365731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창의공학설계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지원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부품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목록에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없어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재료로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선정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불가</a:t>
            </a:r>
            <a:endParaRPr lang="en-US" altLang="ko-KR" sz="1200" b="1" kern="0" spc="0" dirty="0">
              <a:solidFill>
                <a:srgbClr val="000000"/>
              </a:solidFill>
              <a:effectLst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28E614-7585-9A33-B1C4-566619F39B5A}"/>
              </a:ext>
            </a:extLst>
          </p:cNvPr>
          <p:cNvSpPr/>
          <p:nvPr/>
        </p:nvSpPr>
        <p:spPr>
          <a:xfrm>
            <a:off x="1357443" y="3255678"/>
            <a:ext cx="1975965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66CC052-F6F0-09E7-2C84-89F3CAB08EFB}"/>
              </a:ext>
            </a:extLst>
          </p:cNvPr>
          <p:cNvSpPr/>
          <p:nvPr/>
        </p:nvSpPr>
        <p:spPr>
          <a:xfrm>
            <a:off x="1357443" y="3255678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버튼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B781F2-4368-049D-0E1A-7A0B0BABE197}"/>
              </a:ext>
            </a:extLst>
          </p:cNvPr>
          <p:cNvGrpSpPr/>
          <p:nvPr/>
        </p:nvGrpSpPr>
        <p:grpSpPr>
          <a:xfrm rot="5400000">
            <a:off x="1859734" y="2869348"/>
            <a:ext cx="332741" cy="1197460"/>
            <a:chOff x="7577519" y="4101996"/>
            <a:chExt cx="332741" cy="1197460"/>
          </a:xfrm>
        </p:grpSpPr>
        <p:sp>
          <p:nvSpPr>
            <p:cNvPr id="24" name="오른쪽 대괄호 23">
              <a:extLst>
                <a:ext uri="{FF2B5EF4-FFF2-40B4-BE49-F238E27FC236}">
                  <a16:creationId xmlns:a16="http://schemas.microsoft.com/office/drawing/2014/main" id="{B93BD1F8-0A77-9B4C-4068-192697180B12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B46361E-D5FC-1190-2077-11F1EBE83DC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9EBAD54-3DBB-07FB-5D5E-074EB63E2C0B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205AE3-8C9D-A741-0043-94E6DEF3C62D}"/>
              </a:ext>
            </a:extLst>
          </p:cNvPr>
          <p:cNvSpPr/>
          <p:nvPr/>
        </p:nvSpPr>
        <p:spPr>
          <a:xfrm>
            <a:off x="3531760" y="2981053"/>
            <a:ext cx="7998843" cy="974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좌변기에 앉은 것을 알기 위해서는 버튼의 위치는 좌변기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커버의앞쪽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아래 혹은 뒤쪽 아래에 위치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사람이 좌변기에 앉게 되어 좌변기의 커버가 내려가면서 버튼을 누르면 기능을 수행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확실하게 사용 여부를 알려주는 방법으로 좌변기 칸 사용 여부의</a:t>
            </a:r>
            <a:r>
              <a:rPr lang="ko-KR" altLang="en-US" sz="1200" b="1" kern="0" dirty="0">
                <a:solidFill>
                  <a:srgbClr val="000000"/>
                </a:solidFill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재료로 선정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0C0A7E9-D7F4-CBD9-66EF-0292B4BE5653}"/>
              </a:ext>
            </a:extLst>
          </p:cNvPr>
          <p:cNvSpPr/>
          <p:nvPr/>
        </p:nvSpPr>
        <p:spPr>
          <a:xfrm>
            <a:off x="1357444" y="4693622"/>
            <a:ext cx="168900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D9B4B3B-DFD6-6128-C4FC-3CD3DEF13F15}"/>
              </a:ext>
            </a:extLst>
          </p:cNvPr>
          <p:cNvSpPr/>
          <p:nvPr/>
        </p:nvSpPr>
        <p:spPr>
          <a:xfrm>
            <a:off x="1357443" y="4693622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조도 센서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F77F5E-D9F9-D576-E7D5-90EA2A42DE0B}"/>
              </a:ext>
            </a:extLst>
          </p:cNvPr>
          <p:cNvGrpSpPr/>
          <p:nvPr/>
        </p:nvGrpSpPr>
        <p:grpSpPr>
          <a:xfrm rot="5400000">
            <a:off x="1859734" y="4307292"/>
            <a:ext cx="332741" cy="1197460"/>
            <a:chOff x="7577519" y="4101996"/>
            <a:chExt cx="332741" cy="1197460"/>
          </a:xfrm>
        </p:grpSpPr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332601FA-1D61-0C94-6BF8-50D85069523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9F86AB5-992E-E093-B36B-98A12C53077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869CC6-B745-D6E0-AFA9-4C91CB0C4D73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FC103F-349E-E06A-76E7-F5007A4E7DFE}"/>
              </a:ext>
            </a:extLst>
          </p:cNvPr>
          <p:cNvSpPr/>
          <p:nvPr/>
        </p:nvSpPr>
        <p:spPr>
          <a:xfrm>
            <a:off x="3480452" y="4363796"/>
            <a:ext cx="7781861" cy="974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좌변기에 앉은 것을 알기 위해서는 조도 센서의 위치는 좌변기 커버의 앞쪽 아래 혹은 뒤쪽 아래에 위치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사람이 좌변기에 앉게 되어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저항값이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작아질 때 기능을 수행해야 함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사람이 좌변기를 사용하지 않을 때와 저항이 크게 다르지 않기 때문에 재료로 선정하지 않음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4447F-8E00-FFAC-454A-A362DB803C4A}"/>
              </a:ext>
            </a:extLst>
          </p:cNvPr>
          <p:cNvSpPr txBox="1"/>
          <p:nvPr/>
        </p:nvSpPr>
        <p:spPr>
          <a:xfrm>
            <a:off x="2794973" y="3326671"/>
            <a:ext cx="6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95213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기능구현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2-5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1D3338-A36D-5228-8FE5-9EBC611ABBDD}"/>
              </a:ext>
            </a:extLst>
          </p:cNvPr>
          <p:cNvSpPr/>
          <p:nvPr/>
        </p:nvSpPr>
        <p:spPr>
          <a:xfrm>
            <a:off x="1162261" y="987078"/>
            <a:ext cx="2674411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9AF882-70D1-F1D0-8AF4-8F7EF53D7DA0}"/>
              </a:ext>
            </a:extLst>
          </p:cNvPr>
          <p:cNvSpPr/>
          <p:nvPr/>
        </p:nvSpPr>
        <p:spPr>
          <a:xfrm>
            <a:off x="1162260" y="987078"/>
            <a:ext cx="249534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</a:rPr>
              <a:t>화장지 잔량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AAF738-F26F-2506-D772-79FC70B67BEA}"/>
              </a:ext>
            </a:extLst>
          </p:cNvPr>
          <p:cNvGrpSpPr/>
          <p:nvPr/>
        </p:nvGrpSpPr>
        <p:grpSpPr>
          <a:xfrm rot="5400000">
            <a:off x="1664551" y="600748"/>
            <a:ext cx="332741" cy="1197460"/>
            <a:chOff x="7577519" y="4101996"/>
            <a:chExt cx="332741" cy="1197460"/>
          </a:xfrm>
        </p:grpSpPr>
        <p:sp>
          <p:nvSpPr>
            <p:cNvPr id="8" name="오른쪽 대괄호 7">
              <a:extLst>
                <a:ext uri="{FF2B5EF4-FFF2-40B4-BE49-F238E27FC236}">
                  <a16:creationId xmlns:a16="http://schemas.microsoft.com/office/drawing/2014/main" id="{D16352CD-94BF-77D0-297B-1746E178B4AE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481965B-04A7-5EE1-8341-0C2A66A19AF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55852E-2545-98B6-15FE-57EAAD6BB52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B080BF-D162-911C-A193-65DD1B4C860A}"/>
              </a:ext>
            </a:extLst>
          </p:cNvPr>
          <p:cNvSpPr/>
          <p:nvPr/>
        </p:nvSpPr>
        <p:spPr>
          <a:xfrm>
            <a:off x="1357443" y="1918763"/>
            <a:ext cx="2123008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CA5E1B-AAC1-16C1-BCED-4B7611C6A00C}"/>
              </a:ext>
            </a:extLst>
          </p:cNvPr>
          <p:cNvSpPr/>
          <p:nvPr/>
        </p:nvSpPr>
        <p:spPr>
          <a:xfrm>
            <a:off x="1357443" y="1918763"/>
            <a:ext cx="1901146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NFC</a:t>
            </a:r>
            <a:r>
              <a:rPr lang="ko-KR" altLang="en-US" sz="1200" b="1" dirty="0">
                <a:solidFill>
                  <a:prstClr val="white"/>
                </a:solidFill>
              </a:rPr>
              <a:t>리더기</a:t>
            </a:r>
            <a:r>
              <a:rPr lang="en-US" altLang="ko-KR" sz="1200" b="1" dirty="0">
                <a:solidFill>
                  <a:prstClr val="white"/>
                </a:solidFill>
              </a:rPr>
              <a:t>, RFID</a:t>
            </a:r>
            <a:r>
              <a:rPr lang="ko-KR" altLang="en-US" sz="1200" b="1" dirty="0" err="1">
                <a:solidFill>
                  <a:prstClr val="white"/>
                </a:solidFill>
              </a:rPr>
              <a:t>키체인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F84CDC-324B-C628-6A8D-7121B2CE351D}"/>
              </a:ext>
            </a:extLst>
          </p:cNvPr>
          <p:cNvGrpSpPr/>
          <p:nvPr/>
        </p:nvGrpSpPr>
        <p:grpSpPr>
          <a:xfrm rot="5400000">
            <a:off x="1859734" y="1532433"/>
            <a:ext cx="332741" cy="1197460"/>
            <a:chOff x="7577519" y="4101996"/>
            <a:chExt cx="332741" cy="1197460"/>
          </a:xfrm>
        </p:grpSpPr>
        <p:sp>
          <p:nvSpPr>
            <p:cNvPr id="17" name="오른쪽 대괄호 16">
              <a:extLst>
                <a:ext uri="{FF2B5EF4-FFF2-40B4-BE49-F238E27FC236}">
                  <a16:creationId xmlns:a16="http://schemas.microsoft.com/office/drawing/2014/main" id="{A8BD551B-3357-3E9F-80CA-9B401C56771D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D39DAC6-6DCD-9649-60CF-DDA06D4FF5A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FC7C440-1699-FFC8-4343-C22BFFF871E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132CDD-6871-81B3-D6A3-66F864CF62EA}"/>
              </a:ext>
            </a:extLst>
          </p:cNvPr>
          <p:cNvSpPr/>
          <p:nvPr/>
        </p:nvSpPr>
        <p:spPr>
          <a:xfrm>
            <a:off x="3703097" y="1450918"/>
            <a:ext cx="7887700" cy="1282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NFC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리더기는 휴지 걸이 중앙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RFID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는 왼쪽 휴지 위에 위치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휴지가 줄어들게 되면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RFID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키가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NFC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리더기에 인식되면서 휴지가 적게 남은 것을 알려주는 기능을 수행 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방법의 경우 휴지가 남은 정도를 나타낼 수 없어 목표에 맞지 않고 파이썬 코드로 기능 실행이 되지 않으므로 재료로 선정하지 않음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28E614-7585-9A33-B1C4-566619F39B5A}"/>
              </a:ext>
            </a:extLst>
          </p:cNvPr>
          <p:cNvSpPr/>
          <p:nvPr/>
        </p:nvSpPr>
        <p:spPr>
          <a:xfrm>
            <a:off x="1355395" y="3335311"/>
            <a:ext cx="197596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66CC052-F6F0-09E7-2C84-89F3CAB08EFB}"/>
              </a:ext>
            </a:extLst>
          </p:cNvPr>
          <p:cNvSpPr/>
          <p:nvPr/>
        </p:nvSpPr>
        <p:spPr>
          <a:xfrm>
            <a:off x="1355394" y="3335311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초음파 센서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B781F2-4368-049D-0E1A-7A0B0BABE197}"/>
              </a:ext>
            </a:extLst>
          </p:cNvPr>
          <p:cNvGrpSpPr/>
          <p:nvPr/>
        </p:nvGrpSpPr>
        <p:grpSpPr>
          <a:xfrm rot="5400000">
            <a:off x="1857685" y="2948981"/>
            <a:ext cx="332741" cy="1197460"/>
            <a:chOff x="7577519" y="4101996"/>
            <a:chExt cx="332741" cy="1197460"/>
          </a:xfrm>
        </p:grpSpPr>
        <p:sp>
          <p:nvSpPr>
            <p:cNvPr id="24" name="오른쪽 대괄호 23">
              <a:extLst>
                <a:ext uri="{FF2B5EF4-FFF2-40B4-BE49-F238E27FC236}">
                  <a16:creationId xmlns:a16="http://schemas.microsoft.com/office/drawing/2014/main" id="{B93BD1F8-0A77-9B4C-4068-192697180B12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B46361E-D5FC-1190-2077-11F1EBE83DC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9EBAD54-3DBB-07FB-5D5E-074EB63E2C0B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205AE3-8C9D-A741-0043-94E6DEF3C62D}"/>
              </a:ext>
            </a:extLst>
          </p:cNvPr>
          <p:cNvSpPr/>
          <p:nvPr/>
        </p:nvSpPr>
        <p:spPr>
          <a:xfrm>
            <a:off x="3703097" y="2977226"/>
            <a:ext cx="7998843" cy="974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휴지 걸이 꼭짓점에 위치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계속해서 휴지와 초음파 센서 사이의 거리를 계산하는 기능을 수행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휴지가 남은 정도를 정확하게 알 수 있어 목표에 적합하므로 재료로 선정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0C0A7E9-D7F4-CBD9-66EF-0292B4BE5653}"/>
              </a:ext>
            </a:extLst>
          </p:cNvPr>
          <p:cNvSpPr/>
          <p:nvPr/>
        </p:nvSpPr>
        <p:spPr>
          <a:xfrm>
            <a:off x="1355394" y="4911742"/>
            <a:ext cx="168900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D9B4B3B-DFD6-6128-C4FC-3CD3DEF13F15}"/>
              </a:ext>
            </a:extLst>
          </p:cNvPr>
          <p:cNvSpPr/>
          <p:nvPr/>
        </p:nvSpPr>
        <p:spPr>
          <a:xfrm>
            <a:off x="1355393" y="4911742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조도 센서</a:t>
            </a:r>
            <a:r>
              <a:rPr lang="en-US" altLang="ko-KR" sz="1200" b="1" dirty="0">
                <a:solidFill>
                  <a:prstClr val="white"/>
                </a:solidFill>
              </a:rPr>
              <a:t>, LED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F77F5E-D9F9-D576-E7D5-90EA2A42DE0B}"/>
              </a:ext>
            </a:extLst>
          </p:cNvPr>
          <p:cNvGrpSpPr/>
          <p:nvPr/>
        </p:nvGrpSpPr>
        <p:grpSpPr>
          <a:xfrm rot="5400000">
            <a:off x="1857684" y="4525412"/>
            <a:ext cx="332741" cy="1197460"/>
            <a:chOff x="7577519" y="4101996"/>
            <a:chExt cx="332741" cy="1197460"/>
          </a:xfrm>
        </p:grpSpPr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332601FA-1D61-0C94-6BF8-50D85069523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9F86AB5-992E-E093-B36B-98A12C53077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4869CC6-B745-D6E0-AFA9-4C91CB0C4D73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2FC103F-349E-E06A-76E7-F5007A4E7DFE}"/>
              </a:ext>
            </a:extLst>
          </p:cNvPr>
          <p:cNvSpPr/>
          <p:nvPr/>
        </p:nvSpPr>
        <p:spPr>
          <a:xfrm>
            <a:off x="3657602" y="4349638"/>
            <a:ext cx="8092399" cy="159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조도 센서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LED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모두 휴지 걸이 중앙에 위치하고 각각 앞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뒤로 나누어져 위치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 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휴지가 떨어지게 되면 중앙에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LED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의 빛이 조도 센서에 비추어져 저항이</a:t>
            </a:r>
            <a:r>
              <a:rPr lang="ko-KR" altLang="en-US" sz="1200" b="1" kern="0" dirty="0">
                <a:solidFill>
                  <a:srgbClr val="000000"/>
                </a:solidFill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올라가면서 휴지가 적게 남은 것을 알려주는 기능을 수행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- NFC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리더기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, RFID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키 체인의 경우와 마찬가지로 휴지가 남은 정도를 정확하게</a:t>
            </a:r>
            <a:r>
              <a:rPr lang="ko-KR" altLang="en-US" sz="1200" b="1" kern="0" dirty="0">
                <a:solidFill>
                  <a:srgbClr val="000000"/>
                </a:solidFill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표현할 수 없어 재료로 선정하지 않음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4447F-8E00-FFAC-454A-A362DB803C4A}"/>
              </a:ext>
            </a:extLst>
          </p:cNvPr>
          <p:cNvSpPr txBox="1"/>
          <p:nvPr/>
        </p:nvSpPr>
        <p:spPr>
          <a:xfrm>
            <a:off x="2792924" y="3406304"/>
            <a:ext cx="6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324289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기능구현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2-5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244E89-4334-8748-1C84-D8C9994207E7}"/>
              </a:ext>
            </a:extLst>
          </p:cNvPr>
          <p:cNvSpPr/>
          <p:nvPr/>
        </p:nvSpPr>
        <p:spPr>
          <a:xfrm>
            <a:off x="1162261" y="987078"/>
            <a:ext cx="577055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C398633-F4EC-1AED-EC71-CE7466AD1D8E}"/>
              </a:ext>
            </a:extLst>
          </p:cNvPr>
          <p:cNvSpPr/>
          <p:nvPr/>
        </p:nvSpPr>
        <p:spPr>
          <a:xfrm>
            <a:off x="1162259" y="987078"/>
            <a:ext cx="5504547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>
                <a:solidFill>
                  <a:schemeClr val="bg1"/>
                </a:solidFill>
                <a:latin typeface="함초롬바탕" panose="02030604000101010101" pitchFamily="18" charset="-127"/>
              </a:rPr>
              <a:t>좌변기 사용 여부와 화장지 잔량을 표시하는 화면</a:t>
            </a:r>
            <a:endParaRPr lang="ko-KR" altLang="en-US" sz="1800" b="1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6C0F75-1889-24E9-47AD-9F3582E35A0C}"/>
              </a:ext>
            </a:extLst>
          </p:cNvPr>
          <p:cNvGrpSpPr/>
          <p:nvPr/>
        </p:nvGrpSpPr>
        <p:grpSpPr>
          <a:xfrm rot="5400000">
            <a:off x="1664551" y="600748"/>
            <a:ext cx="332741" cy="1197460"/>
            <a:chOff x="7577519" y="4101996"/>
            <a:chExt cx="332741" cy="1197460"/>
          </a:xfrm>
        </p:grpSpPr>
        <p:sp>
          <p:nvSpPr>
            <p:cNvPr id="37" name="오른쪽 대괄호 36">
              <a:extLst>
                <a:ext uri="{FF2B5EF4-FFF2-40B4-BE49-F238E27FC236}">
                  <a16:creationId xmlns:a16="http://schemas.microsoft.com/office/drawing/2014/main" id="{AE204C69-1B2A-B72B-CE24-DD13AD1636C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45132D4-E102-8790-B95C-2349FA38A5E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C790143-9F7C-6485-7CF2-D0FFC7467DC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18B31C8-2BB8-1D9F-3755-3797DF1ECEAD}"/>
              </a:ext>
            </a:extLst>
          </p:cNvPr>
          <p:cNvSpPr/>
          <p:nvPr/>
        </p:nvSpPr>
        <p:spPr>
          <a:xfrm>
            <a:off x="1230142" y="2212274"/>
            <a:ext cx="1704251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2889F-CA8A-79D2-1353-7FD718E3164C}"/>
              </a:ext>
            </a:extLst>
          </p:cNvPr>
          <p:cNvSpPr/>
          <p:nvPr/>
        </p:nvSpPr>
        <p:spPr>
          <a:xfrm>
            <a:off x="1230142" y="2212274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하드웨어 구성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6DBEC6-AE8D-7F9F-249D-CC7904DB0532}"/>
              </a:ext>
            </a:extLst>
          </p:cNvPr>
          <p:cNvGrpSpPr/>
          <p:nvPr/>
        </p:nvGrpSpPr>
        <p:grpSpPr>
          <a:xfrm rot="5400000">
            <a:off x="1732433" y="1825944"/>
            <a:ext cx="332741" cy="1197460"/>
            <a:chOff x="7577519" y="4101996"/>
            <a:chExt cx="332741" cy="1197460"/>
          </a:xfrm>
        </p:grpSpPr>
        <p:sp>
          <p:nvSpPr>
            <p:cNvPr id="43" name="오른쪽 대괄호 42">
              <a:extLst>
                <a:ext uri="{FF2B5EF4-FFF2-40B4-BE49-F238E27FC236}">
                  <a16:creationId xmlns:a16="http://schemas.microsoft.com/office/drawing/2014/main" id="{1B2D849D-5953-363E-37A3-A5C34C6E4BC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4014FBE-0352-6AED-7973-40CA7C1A8C0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4FE2DCF-7F26-840C-8047-BF560119775C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906711-C49A-F1D1-1135-F9D8DD1F9D13}"/>
              </a:ext>
            </a:extLst>
          </p:cNvPr>
          <p:cNvSpPr/>
          <p:nvPr/>
        </p:nvSpPr>
        <p:spPr>
          <a:xfrm>
            <a:off x="3418858" y="1967554"/>
            <a:ext cx="7887700" cy="826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라즈베리파이의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위치를 휴지 걸이 안으로 이동시켜 센서와 연결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센서에서 얻은 데이터를 필요한 형태로 변경시켜 데이터베이스에 업데이트만 함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.</a:t>
            </a:r>
            <a:endParaRPr lang="ko-KR" altLang="en-US" sz="16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305661B-F06F-45AA-F5C1-C8BAA5D8E35F}"/>
              </a:ext>
            </a:extLst>
          </p:cNvPr>
          <p:cNvSpPr/>
          <p:nvPr/>
        </p:nvSpPr>
        <p:spPr>
          <a:xfrm>
            <a:off x="1230143" y="4062359"/>
            <a:ext cx="1704247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14FF46B-521A-EDFD-FB2A-FCAFF08DA11B}"/>
              </a:ext>
            </a:extLst>
          </p:cNvPr>
          <p:cNvSpPr/>
          <p:nvPr/>
        </p:nvSpPr>
        <p:spPr>
          <a:xfrm>
            <a:off x="1230142" y="4062359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사용 디스플레이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2A3051-08A7-F7D9-B446-6BA7A39359B0}"/>
              </a:ext>
            </a:extLst>
          </p:cNvPr>
          <p:cNvGrpSpPr/>
          <p:nvPr/>
        </p:nvGrpSpPr>
        <p:grpSpPr>
          <a:xfrm rot="5400000">
            <a:off x="1732433" y="3676029"/>
            <a:ext cx="332741" cy="1197460"/>
            <a:chOff x="7577519" y="4101996"/>
            <a:chExt cx="332741" cy="1197460"/>
          </a:xfrm>
        </p:grpSpPr>
        <p:sp>
          <p:nvSpPr>
            <p:cNvPr id="50" name="오른쪽 대괄호 49">
              <a:extLst>
                <a:ext uri="{FF2B5EF4-FFF2-40B4-BE49-F238E27FC236}">
                  <a16:creationId xmlns:a16="http://schemas.microsoft.com/office/drawing/2014/main" id="{43D953D5-5377-5C36-1B37-52F84DC8A75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40D8F90-B451-4DD6-12CD-BD0CA3F9140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6D3C413-14DC-A75F-1957-0CB1303C33BA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F1D9C4E-2D97-0FDE-9BF5-2FF5C2449E97}"/>
              </a:ext>
            </a:extLst>
          </p:cNvPr>
          <p:cNvSpPr txBox="1"/>
          <p:nvPr/>
        </p:nvSpPr>
        <p:spPr>
          <a:xfrm>
            <a:off x="3418858" y="4059794"/>
            <a:ext cx="149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외부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PC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31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기능구현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2-5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244E89-4334-8748-1C84-D8C9994207E7}"/>
              </a:ext>
            </a:extLst>
          </p:cNvPr>
          <p:cNvSpPr/>
          <p:nvPr/>
        </p:nvSpPr>
        <p:spPr>
          <a:xfrm>
            <a:off x="1162261" y="987078"/>
            <a:ext cx="5770554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C398633-F4EC-1AED-EC71-CE7466AD1D8E}"/>
              </a:ext>
            </a:extLst>
          </p:cNvPr>
          <p:cNvSpPr/>
          <p:nvPr/>
        </p:nvSpPr>
        <p:spPr>
          <a:xfrm>
            <a:off x="1162259" y="987078"/>
            <a:ext cx="5504547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>
                <a:solidFill>
                  <a:schemeClr val="bg1"/>
                </a:solidFill>
                <a:latin typeface="함초롬바탕" panose="02030604000101010101" pitchFamily="18" charset="-127"/>
              </a:rPr>
              <a:t>좌변기 사용 여부와 화장지 잔량을 표시하는 화면</a:t>
            </a:r>
            <a:endParaRPr lang="ko-KR" altLang="en-US" sz="1800" b="1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6C0F75-1889-24E9-47AD-9F3582E35A0C}"/>
              </a:ext>
            </a:extLst>
          </p:cNvPr>
          <p:cNvGrpSpPr/>
          <p:nvPr/>
        </p:nvGrpSpPr>
        <p:grpSpPr>
          <a:xfrm rot="5400000">
            <a:off x="1664551" y="600748"/>
            <a:ext cx="332741" cy="1197460"/>
            <a:chOff x="7577519" y="4101996"/>
            <a:chExt cx="332741" cy="1197460"/>
          </a:xfrm>
        </p:grpSpPr>
        <p:sp>
          <p:nvSpPr>
            <p:cNvPr id="37" name="오른쪽 대괄호 36">
              <a:extLst>
                <a:ext uri="{FF2B5EF4-FFF2-40B4-BE49-F238E27FC236}">
                  <a16:creationId xmlns:a16="http://schemas.microsoft.com/office/drawing/2014/main" id="{AE204C69-1B2A-B72B-CE24-DD13AD1636C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45132D4-E102-8790-B95C-2349FA38A5E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C790143-9F7C-6485-7CF2-D0FFC7467DC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18B31C8-2BB8-1D9F-3755-3797DF1ECEAD}"/>
              </a:ext>
            </a:extLst>
          </p:cNvPr>
          <p:cNvSpPr/>
          <p:nvPr/>
        </p:nvSpPr>
        <p:spPr>
          <a:xfrm>
            <a:off x="1230142" y="2212274"/>
            <a:ext cx="2851407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1" dirty="0">
                <a:solidFill>
                  <a:srgbClr val="44546A">
                    <a:lumMod val="50000"/>
                  </a:srgbClr>
                </a:solidFill>
              </a:rPr>
              <a:t>Maria DB server</a:t>
            </a:r>
            <a:endParaRPr lang="ko-KR" altLang="en-US" sz="120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02889F-CA8A-79D2-1353-7FD718E3164C}"/>
              </a:ext>
            </a:extLst>
          </p:cNvPr>
          <p:cNvSpPr/>
          <p:nvPr/>
        </p:nvSpPr>
        <p:spPr>
          <a:xfrm>
            <a:off x="1230142" y="2212274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라즈베리 파이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6DBEC6-AE8D-7F9F-249D-CC7904DB0532}"/>
              </a:ext>
            </a:extLst>
          </p:cNvPr>
          <p:cNvGrpSpPr/>
          <p:nvPr/>
        </p:nvGrpSpPr>
        <p:grpSpPr>
          <a:xfrm rot="5400000">
            <a:off x="1732433" y="1825944"/>
            <a:ext cx="332741" cy="1197460"/>
            <a:chOff x="7577519" y="4101996"/>
            <a:chExt cx="332741" cy="1197460"/>
          </a:xfrm>
        </p:grpSpPr>
        <p:sp>
          <p:nvSpPr>
            <p:cNvPr id="43" name="오른쪽 대괄호 42">
              <a:extLst>
                <a:ext uri="{FF2B5EF4-FFF2-40B4-BE49-F238E27FC236}">
                  <a16:creationId xmlns:a16="http://schemas.microsoft.com/office/drawing/2014/main" id="{1B2D849D-5953-363E-37A3-A5C34C6E4BC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4014FBE-0352-6AED-7973-40CA7C1A8C0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4FE2DCF-7F26-840C-8047-BF560119775C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906711-C49A-F1D1-1135-F9D8DD1F9D13}"/>
              </a:ext>
            </a:extLst>
          </p:cNvPr>
          <p:cNvSpPr/>
          <p:nvPr/>
        </p:nvSpPr>
        <p:spPr>
          <a:xfrm>
            <a:off x="4246476" y="1998632"/>
            <a:ext cx="7887700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라즈베리파이에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+mn-ea"/>
              </a:rPr>
              <a:t>MariaDB server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데이터베이스 구성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사용자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데이터베이스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테이블 등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+mn-ea"/>
              </a:rPr>
              <a:t>소스코드로 얻은 데이터를 데이터베이스 원하는 위치에 업데이트하도록 변경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305661B-F06F-45AA-F5C1-C8BAA5D8E35F}"/>
              </a:ext>
            </a:extLst>
          </p:cNvPr>
          <p:cNvSpPr/>
          <p:nvPr/>
        </p:nvSpPr>
        <p:spPr>
          <a:xfrm>
            <a:off x="1230143" y="4062359"/>
            <a:ext cx="2086635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1" dirty="0" err="1">
                <a:solidFill>
                  <a:srgbClr val="44546A">
                    <a:lumMod val="50000"/>
                  </a:srgbClr>
                </a:solidFill>
              </a:rPr>
              <a:t>Mysql</a:t>
            </a:r>
            <a:endParaRPr lang="ko-KR" altLang="en-US" sz="120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14FF46B-521A-EDFD-FB2A-FCAFF08DA11B}"/>
              </a:ext>
            </a:extLst>
          </p:cNvPr>
          <p:cNvSpPr/>
          <p:nvPr/>
        </p:nvSpPr>
        <p:spPr>
          <a:xfrm>
            <a:off x="1230142" y="4062359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외부 </a:t>
            </a:r>
            <a:r>
              <a:rPr lang="en-US" altLang="ko-KR" sz="1200" b="1" dirty="0">
                <a:solidFill>
                  <a:prstClr val="white"/>
                </a:solidFill>
              </a:rPr>
              <a:t>PC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2A3051-08A7-F7D9-B446-6BA7A39359B0}"/>
              </a:ext>
            </a:extLst>
          </p:cNvPr>
          <p:cNvGrpSpPr/>
          <p:nvPr/>
        </p:nvGrpSpPr>
        <p:grpSpPr>
          <a:xfrm rot="5400000">
            <a:off x="1732433" y="3676029"/>
            <a:ext cx="332741" cy="1197460"/>
            <a:chOff x="7577519" y="4101996"/>
            <a:chExt cx="332741" cy="1197460"/>
          </a:xfrm>
        </p:grpSpPr>
        <p:sp>
          <p:nvSpPr>
            <p:cNvPr id="50" name="오른쪽 대괄호 49">
              <a:extLst>
                <a:ext uri="{FF2B5EF4-FFF2-40B4-BE49-F238E27FC236}">
                  <a16:creationId xmlns:a16="http://schemas.microsoft.com/office/drawing/2014/main" id="{43D953D5-5377-5C36-1B37-52F84DC8A75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40D8F90-B451-4DD6-12CD-BD0CA3F9140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6D3C413-14DC-A75F-1957-0CB1303C33BA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F1D9C4E-2D97-0FDE-9BF5-2FF5C2449E97}"/>
              </a:ext>
            </a:extLst>
          </p:cNvPr>
          <p:cNvSpPr txBox="1"/>
          <p:nvPr/>
        </p:nvSpPr>
        <p:spPr>
          <a:xfrm>
            <a:off x="4241514" y="3592779"/>
            <a:ext cx="7414286" cy="155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파이썬 코드를 이용해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라즈베리파이의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MariaDB server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에 연결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반복해서 데이터를 얻고 받은 데이터를 바탕으로 화면에 좌변기 사용 여부와 화장지 잔량을 표시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6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제품 예상도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2-6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F9C8143-6933-105C-44BF-837FB755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59" y="987078"/>
            <a:ext cx="10236425" cy="53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64F69B-AFCD-4453-9667-F19DC3F8CA9D}"/>
              </a:ext>
            </a:extLst>
          </p:cNvPr>
          <p:cNvSpPr/>
          <p:nvPr/>
        </p:nvSpPr>
        <p:spPr>
          <a:xfrm>
            <a:off x="1162260" y="1093596"/>
            <a:ext cx="360000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5AF526-D673-4C76-B421-341E11B91C83}"/>
              </a:ext>
            </a:extLst>
          </p:cNvPr>
          <p:cNvSpPr/>
          <p:nvPr/>
        </p:nvSpPr>
        <p:spPr>
          <a:xfrm>
            <a:off x="1161596" y="1093596"/>
            <a:ext cx="3084213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1.</a:t>
            </a:r>
            <a:r>
              <a:rPr lang="ko-KR" altLang="en-US" sz="1200" b="1" dirty="0">
                <a:solidFill>
                  <a:prstClr val="white"/>
                </a:solidFill>
              </a:rPr>
              <a:t>프로젝트 개요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016B13-03B6-40F5-BF62-E47A66F6BF64}"/>
              </a:ext>
            </a:extLst>
          </p:cNvPr>
          <p:cNvGrpSpPr/>
          <p:nvPr/>
        </p:nvGrpSpPr>
        <p:grpSpPr>
          <a:xfrm rot="5400000">
            <a:off x="1670119" y="725337"/>
            <a:ext cx="332741" cy="1197460"/>
            <a:chOff x="7577519" y="4101996"/>
            <a:chExt cx="332741" cy="1197460"/>
          </a:xfrm>
        </p:grpSpPr>
        <p:sp>
          <p:nvSpPr>
            <p:cNvPr id="8" name="오른쪽 대괄호 7">
              <a:extLst>
                <a:ext uri="{FF2B5EF4-FFF2-40B4-BE49-F238E27FC236}">
                  <a16:creationId xmlns:a16="http://schemas.microsoft.com/office/drawing/2014/main" id="{92BF995F-86B6-417C-8C4F-1697041DCF09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5A483AC-6897-4719-802B-4BBE2924B1A8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E1C3DE0-D24F-4BF0-9029-3B4785FEDFE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목차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01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5946EF-20D4-439C-A822-B4156F32CBDE}"/>
              </a:ext>
            </a:extLst>
          </p:cNvPr>
          <p:cNvSpPr/>
          <p:nvPr/>
        </p:nvSpPr>
        <p:spPr>
          <a:xfrm>
            <a:off x="1161596" y="1517929"/>
            <a:ext cx="2327219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1-1.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프로젝트 주제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1-2.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 프로젝트 목적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1-3.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아이디어 선정 과정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1-4.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최종 제품 아이디어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A27193B-742D-4C88-A79F-3228409BDF30}"/>
              </a:ext>
            </a:extLst>
          </p:cNvPr>
          <p:cNvSpPr/>
          <p:nvPr/>
        </p:nvSpPr>
        <p:spPr>
          <a:xfrm>
            <a:off x="1161597" y="3066995"/>
            <a:ext cx="360000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B537BD0-872F-4EB9-A0FF-E48C1C0F02E4}"/>
              </a:ext>
            </a:extLst>
          </p:cNvPr>
          <p:cNvSpPr/>
          <p:nvPr/>
        </p:nvSpPr>
        <p:spPr>
          <a:xfrm>
            <a:off x="1161596" y="3066995"/>
            <a:ext cx="314602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2.</a:t>
            </a:r>
            <a:r>
              <a:rPr lang="ko-KR" altLang="en-US" sz="1200" b="1" dirty="0">
                <a:solidFill>
                  <a:prstClr val="white"/>
                </a:solidFill>
              </a:rPr>
              <a:t>설계 과정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530B368-F8F3-4E2E-B990-029C69FA7BB4}"/>
              </a:ext>
            </a:extLst>
          </p:cNvPr>
          <p:cNvGrpSpPr/>
          <p:nvPr/>
        </p:nvGrpSpPr>
        <p:grpSpPr>
          <a:xfrm rot="5400000">
            <a:off x="1663887" y="2680665"/>
            <a:ext cx="332741" cy="1197460"/>
            <a:chOff x="7577519" y="4101996"/>
            <a:chExt cx="332741" cy="1197460"/>
          </a:xfrm>
        </p:grpSpPr>
        <p:sp>
          <p:nvSpPr>
            <p:cNvPr id="78" name="오른쪽 대괄호 77">
              <a:extLst>
                <a:ext uri="{FF2B5EF4-FFF2-40B4-BE49-F238E27FC236}">
                  <a16:creationId xmlns:a16="http://schemas.microsoft.com/office/drawing/2014/main" id="{951E6565-DC80-4C6B-A9AC-E4411D45E378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689A343-421F-43DE-A097-613C14EB4A9F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0DDF787-F8C5-4C27-8AAD-1F792883059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F133C7-615A-9123-BD76-168D5B8A260F}"/>
              </a:ext>
            </a:extLst>
          </p:cNvPr>
          <p:cNvSpPr txBox="1"/>
          <p:nvPr/>
        </p:nvSpPr>
        <p:spPr>
          <a:xfrm>
            <a:off x="1231528" y="3548413"/>
            <a:ext cx="39174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27CEA"/>
                </a:solidFill>
              </a:rPr>
              <a:t>2-1. </a:t>
            </a:r>
            <a:r>
              <a:rPr lang="ko-KR" altLang="en-US" sz="1400" b="1" dirty="0">
                <a:solidFill>
                  <a:srgbClr val="127CEA"/>
                </a:solidFill>
              </a:rPr>
              <a:t>설계 아이템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2-2.</a:t>
            </a:r>
            <a:r>
              <a:rPr lang="ko-KR" altLang="en-US" sz="1400" b="1" dirty="0">
                <a:solidFill>
                  <a:srgbClr val="127CEA"/>
                </a:solidFill>
              </a:rPr>
              <a:t> 설계 구성요소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2-3. </a:t>
            </a:r>
            <a:r>
              <a:rPr lang="ko-KR" altLang="en-US" sz="1400" b="1" dirty="0">
                <a:solidFill>
                  <a:srgbClr val="127CEA"/>
                </a:solidFill>
              </a:rPr>
              <a:t>현실적 제한조건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2-4. </a:t>
            </a:r>
            <a:r>
              <a:rPr lang="ko-KR" altLang="en-US" sz="1400" b="1" dirty="0">
                <a:solidFill>
                  <a:srgbClr val="127CEA"/>
                </a:solidFill>
              </a:rPr>
              <a:t>설계 추진일정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2-5. </a:t>
            </a:r>
            <a:r>
              <a:rPr lang="ko-KR" altLang="en-US" sz="1400" b="1" dirty="0">
                <a:solidFill>
                  <a:srgbClr val="127CEA"/>
                </a:solidFill>
              </a:rPr>
              <a:t>설계 팀원 역할 분담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2-6. </a:t>
            </a:r>
            <a:r>
              <a:rPr lang="ko-KR" altLang="en-US" sz="1400" b="1" dirty="0">
                <a:solidFill>
                  <a:srgbClr val="127CEA"/>
                </a:solidFill>
              </a:rPr>
              <a:t>기능구현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2-7. </a:t>
            </a:r>
            <a:r>
              <a:rPr lang="ko-KR" altLang="en-US" sz="1400" b="1" dirty="0">
                <a:solidFill>
                  <a:srgbClr val="127CEA"/>
                </a:solidFill>
              </a:rPr>
              <a:t>제품 예상도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2-8. </a:t>
            </a:r>
            <a:r>
              <a:rPr lang="ko-KR" altLang="en-US" sz="1400" b="1" dirty="0">
                <a:solidFill>
                  <a:srgbClr val="127CEA"/>
                </a:solidFill>
              </a:rPr>
              <a:t>설계도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r>
              <a:rPr lang="en-US" altLang="ko-KR" sz="1400" b="1" dirty="0">
                <a:solidFill>
                  <a:srgbClr val="127CEA"/>
                </a:solidFill>
              </a:rPr>
              <a:t>2-9. </a:t>
            </a:r>
            <a:r>
              <a:rPr lang="ko-KR" altLang="en-US" sz="1400" b="1" dirty="0">
                <a:solidFill>
                  <a:srgbClr val="127CEA"/>
                </a:solidFill>
              </a:rPr>
              <a:t>순서도</a:t>
            </a:r>
            <a:endParaRPr lang="en-US" altLang="ko-KR" sz="1400" b="1" dirty="0">
              <a:solidFill>
                <a:srgbClr val="127CEA"/>
              </a:solidFill>
            </a:endParaRPr>
          </a:p>
          <a:p>
            <a:endParaRPr lang="ko-KR" altLang="en-US" sz="1200" b="1" dirty="0">
              <a:solidFill>
                <a:srgbClr val="127CEA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FF5BB5D-98FA-6AB8-4C21-1429D29C7F71}"/>
              </a:ext>
            </a:extLst>
          </p:cNvPr>
          <p:cNvSpPr/>
          <p:nvPr/>
        </p:nvSpPr>
        <p:spPr>
          <a:xfrm>
            <a:off x="6739009" y="3066995"/>
            <a:ext cx="360000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70A94CC-7CD2-F59A-E26B-C1DEF6351385}"/>
              </a:ext>
            </a:extLst>
          </p:cNvPr>
          <p:cNvSpPr/>
          <p:nvPr/>
        </p:nvSpPr>
        <p:spPr>
          <a:xfrm>
            <a:off x="6739008" y="3066995"/>
            <a:ext cx="314602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3.</a:t>
            </a:r>
            <a:r>
              <a:rPr lang="ko-KR" altLang="en-US" sz="1200" b="1" dirty="0">
                <a:solidFill>
                  <a:prstClr val="white"/>
                </a:solidFill>
              </a:rPr>
              <a:t>추가사항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6053D0-2C4B-6A92-7305-DC419DDF62FF}"/>
              </a:ext>
            </a:extLst>
          </p:cNvPr>
          <p:cNvGrpSpPr/>
          <p:nvPr/>
        </p:nvGrpSpPr>
        <p:grpSpPr>
          <a:xfrm rot="5400000">
            <a:off x="7241299" y="2680665"/>
            <a:ext cx="332741" cy="1197460"/>
            <a:chOff x="7577519" y="4101996"/>
            <a:chExt cx="332741" cy="1197460"/>
          </a:xfrm>
        </p:grpSpPr>
        <p:sp>
          <p:nvSpPr>
            <p:cNvPr id="21" name="오른쪽 대괄호 20">
              <a:extLst>
                <a:ext uri="{FF2B5EF4-FFF2-40B4-BE49-F238E27FC236}">
                  <a16:creationId xmlns:a16="http://schemas.microsoft.com/office/drawing/2014/main" id="{C05002D1-2FB1-5072-97B7-50C2C317F5C1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8A0AB2-E176-1BA7-D5D7-A0D6E817666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6827D84-BDA6-8BF4-8CE5-0C4563B01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82F4900-E887-B8B4-3F33-745E52363E36}"/>
              </a:ext>
            </a:extLst>
          </p:cNvPr>
          <p:cNvSpPr txBox="1"/>
          <p:nvPr/>
        </p:nvSpPr>
        <p:spPr>
          <a:xfrm>
            <a:off x="6808940" y="3548413"/>
            <a:ext cx="3917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3-1.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기대효과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3-2.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예상문제점 및 대책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3-3.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참고 문헌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D151AA4-A2C8-3366-85E3-96A6B17994E5}"/>
              </a:ext>
            </a:extLst>
          </p:cNvPr>
          <p:cNvSpPr/>
          <p:nvPr/>
        </p:nvSpPr>
        <p:spPr>
          <a:xfrm>
            <a:off x="6739009" y="1093001"/>
            <a:ext cx="360000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149D75A-D653-EB8A-7DFD-AE56BAA4EE90}"/>
              </a:ext>
            </a:extLst>
          </p:cNvPr>
          <p:cNvSpPr/>
          <p:nvPr/>
        </p:nvSpPr>
        <p:spPr>
          <a:xfrm>
            <a:off x="6739008" y="1093001"/>
            <a:ext cx="314602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3.</a:t>
            </a:r>
            <a:r>
              <a:rPr lang="ko-KR" altLang="en-US" sz="1200" b="1" dirty="0">
                <a:solidFill>
                  <a:prstClr val="white"/>
                </a:solidFill>
              </a:rPr>
              <a:t>설계 결과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259496-BA63-3B77-4311-01F0FFD1902F}"/>
              </a:ext>
            </a:extLst>
          </p:cNvPr>
          <p:cNvGrpSpPr/>
          <p:nvPr/>
        </p:nvGrpSpPr>
        <p:grpSpPr>
          <a:xfrm rot="5400000">
            <a:off x="7241299" y="706671"/>
            <a:ext cx="332741" cy="1197460"/>
            <a:chOff x="7577519" y="4101996"/>
            <a:chExt cx="332741" cy="1197460"/>
          </a:xfrm>
        </p:grpSpPr>
        <p:sp>
          <p:nvSpPr>
            <p:cNvPr id="28" name="오른쪽 대괄호 27">
              <a:extLst>
                <a:ext uri="{FF2B5EF4-FFF2-40B4-BE49-F238E27FC236}">
                  <a16:creationId xmlns:a16="http://schemas.microsoft.com/office/drawing/2014/main" id="{03E5E015-5CFD-B31C-15B6-182AE4460EFF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F028058-36CA-263B-BCE1-4C679A5872DC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3C50546-FC51-1B12-9AE7-04572C238372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C034D8-DE29-2FDF-439D-A7712A26EB71}"/>
              </a:ext>
            </a:extLst>
          </p:cNvPr>
          <p:cNvSpPr/>
          <p:nvPr/>
        </p:nvSpPr>
        <p:spPr>
          <a:xfrm>
            <a:off x="6739009" y="4776751"/>
            <a:ext cx="3600000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CD91F7-CE46-55DC-862C-9F38E2FE0346}"/>
              </a:ext>
            </a:extLst>
          </p:cNvPr>
          <p:cNvSpPr/>
          <p:nvPr/>
        </p:nvSpPr>
        <p:spPr>
          <a:xfrm>
            <a:off x="6739008" y="4776751"/>
            <a:ext cx="314602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3.Q&amp;A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0787D5-E58A-57D8-034D-AEE738229147}"/>
              </a:ext>
            </a:extLst>
          </p:cNvPr>
          <p:cNvGrpSpPr/>
          <p:nvPr/>
        </p:nvGrpSpPr>
        <p:grpSpPr>
          <a:xfrm rot="5400000">
            <a:off x="7241299" y="4390421"/>
            <a:ext cx="332741" cy="1197460"/>
            <a:chOff x="7577519" y="4101996"/>
            <a:chExt cx="332741" cy="1197460"/>
          </a:xfrm>
        </p:grpSpPr>
        <p:sp>
          <p:nvSpPr>
            <p:cNvPr id="9" name="오른쪽 대괄호 8">
              <a:extLst>
                <a:ext uri="{FF2B5EF4-FFF2-40B4-BE49-F238E27FC236}">
                  <a16:creationId xmlns:a16="http://schemas.microsoft.com/office/drawing/2014/main" id="{1C9EF9E1-AF1A-6518-76D0-91F2C99F3034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3D0FFEA-EC08-9669-374C-E58D494F0AAB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43C1897-FA42-3DBD-7A76-E7447F4FA4A5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12D8A4-C8DB-D647-5101-D47EE9DB0238}"/>
              </a:ext>
            </a:extLst>
          </p:cNvPr>
          <p:cNvSpPr txBox="1"/>
          <p:nvPr/>
        </p:nvSpPr>
        <p:spPr>
          <a:xfrm>
            <a:off x="6808940" y="1625775"/>
            <a:ext cx="3459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3-1.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완성품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3-2.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완성품 테스트 결과</a:t>
            </a:r>
            <a:endParaRPr lang="en-US" altLang="ko-KR" sz="1400" b="1" dirty="0">
              <a:solidFill>
                <a:srgbClr val="127CEA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127CEA"/>
                </a:solidFill>
                <a:latin typeface="+mn-ea"/>
              </a:rPr>
              <a:t>3-3. </a:t>
            </a:r>
            <a:r>
              <a:rPr lang="ko-KR" altLang="en-US" sz="1400" b="1" dirty="0">
                <a:solidFill>
                  <a:srgbClr val="127CEA"/>
                </a:solidFill>
                <a:latin typeface="+mn-ea"/>
              </a:rPr>
              <a:t>완성품 실행 소스코드</a:t>
            </a:r>
          </a:p>
        </p:txBody>
      </p:sp>
    </p:spTree>
    <p:extLst>
      <p:ext uri="{BB962C8B-B14F-4D97-AF65-F5344CB8AC3E}">
        <p14:creationId xmlns:p14="http://schemas.microsoft.com/office/powerpoint/2010/main" val="336316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설계도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2-7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21B64525-DBD0-AEB1-939F-23640C91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38" y="1288474"/>
            <a:ext cx="9398462" cy="47067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486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순서도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2-8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5">
            <a:extLst>
              <a:ext uri="{FF2B5EF4-FFF2-40B4-BE49-F238E27FC236}">
                <a16:creationId xmlns:a16="http://schemas.microsoft.com/office/drawing/2014/main" id="{E7425948-2B7C-AFAE-12C8-A69E1B8C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59" y="1228384"/>
            <a:ext cx="3866940" cy="463892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8A932213-D4F9-98D7-8FA6-D886A852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92" y="1228385"/>
            <a:ext cx="4470908" cy="46389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391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42841A-3B67-4DFC-90F1-6F75E140C6AF}"/>
              </a:ext>
            </a:extLst>
          </p:cNvPr>
          <p:cNvSpPr txBox="1"/>
          <p:nvPr/>
        </p:nvSpPr>
        <p:spPr>
          <a:xfrm>
            <a:off x="2701636" y="2641845"/>
            <a:ext cx="6386461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127CEA"/>
                </a:solidFill>
              </a:rPr>
              <a:t>설계 결과</a:t>
            </a:r>
            <a:endParaRPr lang="en-US" altLang="ko-KR" sz="4800" b="1" kern="0" dirty="0">
              <a:solidFill>
                <a:srgbClr val="127CEA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B37180-B39F-3587-2AC3-DCDF5DA5A623}"/>
              </a:ext>
            </a:extLst>
          </p:cNvPr>
          <p:cNvGrpSpPr/>
          <p:nvPr/>
        </p:nvGrpSpPr>
        <p:grpSpPr>
          <a:xfrm>
            <a:off x="6263149" y="2668999"/>
            <a:ext cx="1193860" cy="1135031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DEE5217D-2154-4714-FCEF-920315E4790B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69655C-7FC7-40D8-2CDE-828142BE2688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E876C1B4-66DE-D81B-F30A-A2AB3E4CEC02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A44D080-492C-9AE4-A651-2924E85565B2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02A4F2-10F5-1D66-D997-E83FCDEFDA0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921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1">
            <a:extLst>
              <a:ext uri="{FF2B5EF4-FFF2-40B4-BE49-F238E27FC236}">
                <a16:creationId xmlns:a16="http://schemas.microsoft.com/office/drawing/2014/main" id="{29C8577C-375D-8104-4140-64659D90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5" t="11585" b="6548"/>
          <a:stretch>
            <a:fillRect/>
          </a:stretch>
        </p:blipFill>
        <p:spPr>
          <a:xfrm>
            <a:off x="5025328" y="1105080"/>
            <a:ext cx="2594229" cy="25774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51B4883-1566-AFF4-1635-2066E404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669" b="24979"/>
          <a:stretch>
            <a:fillRect/>
          </a:stretch>
        </p:blipFill>
        <p:spPr>
          <a:xfrm>
            <a:off x="7619557" y="1103277"/>
            <a:ext cx="3309366" cy="25774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29734-17B3-425E-1C10-4F253A34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98"/>
          <a:stretch>
            <a:fillRect/>
          </a:stretch>
        </p:blipFill>
        <p:spPr>
          <a:xfrm>
            <a:off x="5025328" y="3904888"/>
            <a:ext cx="2717546" cy="22377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701F01F-5E25-E80F-0B71-586474A77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31" t="456" r="3590" b="10950"/>
          <a:stretch>
            <a:fillRect/>
          </a:stretch>
        </p:blipFill>
        <p:spPr>
          <a:xfrm>
            <a:off x="7742873" y="3904660"/>
            <a:ext cx="3186047" cy="22397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DE8A31-B2B8-5F9C-0250-18B37337EE4B}"/>
              </a:ext>
            </a:extLst>
          </p:cNvPr>
          <p:cNvSpPr/>
          <p:nvPr/>
        </p:nvSpPr>
        <p:spPr>
          <a:xfrm>
            <a:off x="1634835" y="2137460"/>
            <a:ext cx="1704251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839C1E1-6159-3B55-9647-6BDC50D6DC4F}"/>
              </a:ext>
            </a:extLst>
          </p:cNvPr>
          <p:cNvSpPr/>
          <p:nvPr/>
        </p:nvSpPr>
        <p:spPr>
          <a:xfrm>
            <a:off x="1634835" y="2137460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좌변기 모형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F9879C-816F-113D-2F0E-91972FC0BB7C}"/>
              </a:ext>
            </a:extLst>
          </p:cNvPr>
          <p:cNvGrpSpPr/>
          <p:nvPr/>
        </p:nvGrpSpPr>
        <p:grpSpPr>
          <a:xfrm rot="5400000">
            <a:off x="2137126" y="1751130"/>
            <a:ext cx="332741" cy="1197460"/>
            <a:chOff x="7577519" y="4101996"/>
            <a:chExt cx="332741" cy="1197460"/>
          </a:xfrm>
        </p:grpSpPr>
        <p:sp>
          <p:nvSpPr>
            <p:cNvPr id="11" name="오른쪽 대괄호 10">
              <a:extLst>
                <a:ext uri="{FF2B5EF4-FFF2-40B4-BE49-F238E27FC236}">
                  <a16:creationId xmlns:a16="http://schemas.microsoft.com/office/drawing/2014/main" id="{D2B52375-872F-0325-4FB1-1211C23E9F8A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F50708B-3256-DB2F-0FCC-2B3BE5BADCB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D4B3412-537A-8C32-4A36-08DD5E54F4A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D16D1E-9CE4-F8D6-0867-5481AA5B088A}"/>
              </a:ext>
            </a:extLst>
          </p:cNvPr>
          <p:cNvSpPr/>
          <p:nvPr/>
        </p:nvSpPr>
        <p:spPr>
          <a:xfrm>
            <a:off x="1634835" y="4765140"/>
            <a:ext cx="1704251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A49613-9EC5-B812-E4D9-637571AA85E1}"/>
              </a:ext>
            </a:extLst>
          </p:cNvPr>
          <p:cNvSpPr/>
          <p:nvPr/>
        </p:nvSpPr>
        <p:spPr>
          <a:xfrm>
            <a:off x="1634835" y="4765140"/>
            <a:ext cx="1456250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휴지걸이의</a:t>
            </a:r>
            <a:r>
              <a:rPr lang="ko-KR" altLang="en-US" sz="1200" b="1" dirty="0">
                <a:solidFill>
                  <a:prstClr val="white"/>
                </a:solidFill>
              </a:rPr>
              <a:t> 단면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799E90-15D9-6C2F-FF77-26A238D91E5E}"/>
              </a:ext>
            </a:extLst>
          </p:cNvPr>
          <p:cNvGrpSpPr/>
          <p:nvPr/>
        </p:nvGrpSpPr>
        <p:grpSpPr>
          <a:xfrm rot="5400000">
            <a:off x="2137126" y="4378810"/>
            <a:ext cx="332741" cy="1197460"/>
            <a:chOff x="7577519" y="4101996"/>
            <a:chExt cx="332741" cy="1197460"/>
          </a:xfrm>
        </p:grpSpPr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C0A9D93F-CE52-48FA-93A9-673633FBA177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1586F45-5A98-3D57-BFB3-752ABB2FD11E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8F6F78-4B9E-353D-2DC0-A701A53E5EBA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56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8">
            <a:extLst>
              <a:ext uri="{FF2B5EF4-FFF2-40B4-BE49-F238E27FC236}">
                <a16:creationId xmlns:a16="http://schemas.microsoft.com/office/drawing/2014/main" id="{F5F6EABE-90BF-DF4C-8C5C-FEEA6468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" y="1368297"/>
            <a:ext cx="5255260" cy="39423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BC6B1C4A-EE16-E9A8-DFFB-A876B079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8297"/>
            <a:ext cx="5255260" cy="39423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337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테스트 결과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2">
            <a:extLst>
              <a:ext uri="{FF2B5EF4-FFF2-40B4-BE49-F238E27FC236}">
                <a16:creationId xmlns:a16="http://schemas.microsoft.com/office/drawing/2014/main" id="{2BF084E5-6998-3534-6BBC-820901EC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19" r="26780"/>
          <a:stretch>
            <a:fillRect/>
          </a:stretch>
        </p:blipFill>
        <p:spPr>
          <a:xfrm rot="16200000">
            <a:off x="1941104" y="1684910"/>
            <a:ext cx="2913888" cy="4319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B01480EA-A99E-5355-0C2D-F467BEAF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91" y="1996159"/>
            <a:ext cx="4660437" cy="38476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243980-57F4-1163-C46B-003F38703A53}"/>
              </a:ext>
            </a:extLst>
          </p:cNvPr>
          <p:cNvSpPr/>
          <p:nvPr/>
        </p:nvSpPr>
        <p:spPr>
          <a:xfrm>
            <a:off x="1238095" y="1149035"/>
            <a:ext cx="345028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F56B59-11D9-B8F3-84E8-86D7C44542CF}"/>
              </a:ext>
            </a:extLst>
          </p:cNvPr>
          <p:cNvSpPr/>
          <p:nvPr/>
        </p:nvSpPr>
        <p:spPr>
          <a:xfrm>
            <a:off x="1238094" y="1149035"/>
            <a:ext cx="2948201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좌변기 사용 </a:t>
            </a:r>
            <a:r>
              <a:rPr lang="en-US" altLang="ko-KR" sz="1200" b="1" dirty="0">
                <a:solidFill>
                  <a:prstClr val="white"/>
                </a:solidFill>
              </a:rPr>
              <a:t>X, </a:t>
            </a:r>
            <a:r>
              <a:rPr lang="ko-KR" altLang="en-US" sz="1200" b="1" dirty="0">
                <a:solidFill>
                  <a:prstClr val="white"/>
                </a:solidFill>
              </a:rPr>
              <a:t>휴지 잔량 많음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4E097E-F4A5-D712-7A8E-0D5A9E652A39}"/>
              </a:ext>
            </a:extLst>
          </p:cNvPr>
          <p:cNvGrpSpPr/>
          <p:nvPr/>
        </p:nvGrpSpPr>
        <p:grpSpPr>
          <a:xfrm rot="5400000">
            <a:off x="2353795" y="149296"/>
            <a:ext cx="332741" cy="2424279"/>
            <a:chOff x="7577519" y="4101996"/>
            <a:chExt cx="332741" cy="1197460"/>
          </a:xfrm>
        </p:grpSpPr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D099719F-26B3-FF24-A095-6F90EA0D6EA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7D3A50-EBA6-1938-0F55-FE01DE9017D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301597-465C-F26E-C143-D758D69C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05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테스트 결과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243980-57F4-1163-C46B-003F38703A53}"/>
              </a:ext>
            </a:extLst>
          </p:cNvPr>
          <p:cNvSpPr/>
          <p:nvPr/>
        </p:nvSpPr>
        <p:spPr>
          <a:xfrm>
            <a:off x="1238095" y="1149035"/>
            <a:ext cx="345028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F56B59-11D9-B8F3-84E8-86D7C44542CF}"/>
              </a:ext>
            </a:extLst>
          </p:cNvPr>
          <p:cNvSpPr/>
          <p:nvPr/>
        </p:nvSpPr>
        <p:spPr>
          <a:xfrm>
            <a:off x="1238094" y="1149035"/>
            <a:ext cx="2948201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좌변기 사용 </a:t>
            </a:r>
            <a:r>
              <a:rPr lang="en-US" altLang="ko-KR" sz="1200" b="1" dirty="0">
                <a:solidFill>
                  <a:prstClr val="white"/>
                </a:solidFill>
              </a:rPr>
              <a:t>X, </a:t>
            </a:r>
            <a:r>
              <a:rPr lang="ko-KR" altLang="en-US" sz="1200" b="1" dirty="0">
                <a:solidFill>
                  <a:prstClr val="white"/>
                </a:solidFill>
              </a:rPr>
              <a:t>휴지 잔량 적음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4E097E-F4A5-D712-7A8E-0D5A9E652A39}"/>
              </a:ext>
            </a:extLst>
          </p:cNvPr>
          <p:cNvGrpSpPr/>
          <p:nvPr/>
        </p:nvGrpSpPr>
        <p:grpSpPr>
          <a:xfrm rot="5400000">
            <a:off x="2353795" y="149296"/>
            <a:ext cx="332741" cy="2424279"/>
            <a:chOff x="7577519" y="4101996"/>
            <a:chExt cx="332741" cy="1197460"/>
          </a:xfrm>
        </p:grpSpPr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D099719F-26B3-FF24-A095-6F90EA0D6EA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7D3A50-EBA6-1938-0F55-FE01DE9017D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301597-465C-F26E-C143-D758D69C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18">
            <a:extLst>
              <a:ext uri="{FF2B5EF4-FFF2-40B4-BE49-F238E27FC236}">
                <a16:creationId xmlns:a16="http://schemas.microsoft.com/office/drawing/2014/main" id="{375CC4EA-5271-CEA1-11C3-01CB1B2E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37" r="23451"/>
          <a:stretch>
            <a:fillRect/>
          </a:stretch>
        </p:blipFill>
        <p:spPr>
          <a:xfrm rot="5400000" flipH="1" flipV="1">
            <a:off x="1831059" y="1574899"/>
            <a:ext cx="3133979" cy="4319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39A4F4B0-8D0D-3BA5-DFAA-B104526A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36" y="1742734"/>
            <a:ext cx="4826000" cy="39842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9533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테스트 결과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243980-57F4-1163-C46B-003F38703A53}"/>
              </a:ext>
            </a:extLst>
          </p:cNvPr>
          <p:cNvSpPr/>
          <p:nvPr/>
        </p:nvSpPr>
        <p:spPr>
          <a:xfrm>
            <a:off x="1238095" y="1149035"/>
            <a:ext cx="345028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F56B59-11D9-B8F3-84E8-86D7C44542CF}"/>
              </a:ext>
            </a:extLst>
          </p:cNvPr>
          <p:cNvSpPr/>
          <p:nvPr/>
        </p:nvSpPr>
        <p:spPr>
          <a:xfrm>
            <a:off x="1238094" y="1149035"/>
            <a:ext cx="2948201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좌변기 사용 </a:t>
            </a:r>
            <a:r>
              <a:rPr lang="en-US" altLang="ko-KR" sz="1200" b="1" dirty="0">
                <a:solidFill>
                  <a:prstClr val="white"/>
                </a:solidFill>
              </a:rPr>
              <a:t>O, </a:t>
            </a:r>
            <a:r>
              <a:rPr lang="ko-KR" altLang="en-US" sz="1200" b="1" dirty="0">
                <a:solidFill>
                  <a:prstClr val="white"/>
                </a:solidFill>
              </a:rPr>
              <a:t>휴지 잔량 많음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4E097E-F4A5-D712-7A8E-0D5A9E652A39}"/>
              </a:ext>
            </a:extLst>
          </p:cNvPr>
          <p:cNvGrpSpPr/>
          <p:nvPr/>
        </p:nvGrpSpPr>
        <p:grpSpPr>
          <a:xfrm rot="5400000">
            <a:off x="2353795" y="149296"/>
            <a:ext cx="332741" cy="2424279"/>
            <a:chOff x="7577519" y="4101996"/>
            <a:chExt cx="332741" cy="1197460"/>
          </a:xfrm>
        </p:grpSpPr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D099719F-26B3-FF24-A095-6F90EA0D6EA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7D3A50-EBA6-1938-0F55-FE01DE9017D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301597-465C-F26E-C143-D758D69C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2">
            <a:extLst>
              <a:ext uri="{FF2B5EF4-FFF2-40B4-BE49-F238E27FC236}">
                <a16:creationId xmlns:a16="http://schemas.microsoft.com/office/drawing/2014/main" id="{848B85B4-09F9-6D17-BEB8-8EDC32FB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6" r="25111"/>
          <a:stretch>
            <a:fillRect/>
          </a:stretch>
        </p:blipFill>
        <p:spPr>
          <a:xfrm rot="16200000">
            <a:off x="1868522" y="1640718"/>
            <a:ext cx="3059049" cy="4319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04E3757F-CAB8-0831-9AF0-2DCEF40B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04" y="1838110"/>
            <a:ext cx="4644003" cy="39251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166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테스트 결과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243980-57F4-1163-C46B-003F38703A53}"/>
              </a:ext>
            </a:extLst>
          </p:cNvPr>
          <p:cNvSpPr/>
          <p:nvPr/>
        </p:nvSpPr>
        <p:spPr>
          <a:xfrm>
            <a:off x="1238095" y="1149035"/>
            <a:ext cx="3450283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6F56B59-11D9-B8F3-84E8-86D7C44542CF}"/>
              </a:ext>
            </a:extLst>
          </p:cNvPr>
          <p:cNvSpPr/>
          <p:nvPr/>
        </p:nvSpPr>
        <p:spPr>
          <a:xfrm>
            <a:off x="1238094" y="1149035"/>
            <a:ext cx="2948201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좌변기 사용 </a:t>
            </a:r>
            <a:r>
              <a:rPr lang="en-US" altLang="ko-KR" sz="1200" b="1" dirty="0">
                <a:solidFill>
                  <a:prstClr val="white"/>
                </a:solidFill>
              </a:rPr>
              <a:t>O, </a:t>
            </a:r>
            <a:r>
              <a:rPr lang="ko-KR" altLang="en-US" sz="1200" b="1" dirty="0">
                <a:solidFill>
                  <a:prstClr val="white"/>
                </a:solidFill>
              </a:rPr>
              <a:t>휴지 잔량 적음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4E097E-F4A5-D712-7A8E-0D5A9E652A39}"/>
              </a:ext>
            </a:extLst>
          </p:cNvPr>
          <p:cNvGrpSpPr/>
          <p:nvPr/>
        </p:nvGrpSpPr>
        <p:grpSpPr>
          <a:xfrm rot="5400000">
            <a:off x="2353795" y="149296"/>
            <a:ext cx="332741" cy="2424279"/>
            <a:chOff x="7577519" y="4101996"/>
            <a:chExt cx="332741" cy="1197460"/>
          </a:xfrm>
        </p:grpSpPr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D099719F-26B3-FF24-A095-6F90EA0D6EAB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B7D3A50-EBA6-1938-0F55-FE01DE9017D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301597-465C-F26E-C143-D758D69C543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15">
            <a:extLst>
              <a:ext uri="{FF2B5EF4-FFF2-40B4-BE49-F238E27FC236}">
                <a16:creationId xmlns:a16="http://schemas.microsoft.com/office/drawing/2014/main" id="{45D6CB34-19F7-4C57-0F8B-73D9C9BF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6" r="23254"/>
          <a:stretch>
            <a:fillRect/>
          </a:stretch>
        </p:blipFill>
        <p:spPr>
          <a:xfrm rot="16200000">
            <a:off x="1795435" y="1722574"/>
            <a:ext cx="3205226" cy="4319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6ABB2FB6-0E85-4AD2-C8E4-8E311DAB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94" y="1871594"/>
            <a:ext cx="4834310" cy="39910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896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실행 소스코드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C6BA18-F927-82AD-25EB-BDE63A6BB19F}"/>
              </a:ext>
            </a:extLst>
          </p:cNvPr>
          <p:cNvSpPr/>
          <p:nvPr/>
        </p:nvSpPr>
        <p:spPr>
          <a:xfrm>
            <a:off x="1238095" y="1149035"/>
            <a:ext cx="1663047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24A55A0-E695-5EB3-3191-58ABD0B227EB}"/>
              </a:ext>
            </a:extLst>
          </p:cNvPr>
          <p:cNvSpPr/>
          <p:nvPr/>
        </p:nvSpPr>
        <p:spPr>
          <a:xfrm>
            <a:off x="1238095" y="1149035"/>
            <a:ext cx="142104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라즈베리 파이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FF399C-1686-B5BB-E2F4-8358BE29CFDF}"/>
              </a:ext>
            </a:extLst>
          </p:cNvPr>
          <p:cNvGrpSpPr/>
          <p:nvPr/>
        </p:nvGrpSpPr>
        <p:grpSpPr>
          <a:xfrm rot="5400000">
            <a:off x="1725910" y="777181"/>
            <a:ext cx="332741" cy="1168510"/>
            <a:chOff x="7577519" y="4101996"/>
            <a:chExt cx="332741" cy="1197460"/>
          </a:xfrm>
        </p:grpSpPr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609A67C-F32B-ACF3-3F8B-BA5421CBDFF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EC7B7AB-8057-626B-B5B1-B9B44FFE22A3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57ABD8F-4CE7-16AF-72E4-B0871F2D884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8ABE34-48B3-F71A-FF70-E124E8139FE1}"/>
              </a:ext>
            </a:extLst>
          </p:cNvPr>
          <p:cNvSpPr txBox="1"/>
          <p:nvPr/>
        </p:nvSpPr>
        <p:spPr>
          <a:xfrm>
            <a:off x="1238169" y="1815018"/>
            <a:ext cx="24767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import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RPi.GPIO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as GPIO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import time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import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pymysql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as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ps</a:t>
            </a: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TRIGER = 23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ECHO = 24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BUTTON1 = 5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GPIO.setwarnings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(False)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GPIO.setmode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(GPIO.BCM)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GPIO.setup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(TRIGER, GPIO.OUT)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GPIO.setup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(ECHO, GPIO.IN)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GPIO.setup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(BUTTON1, GPIO.IN,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pull_up_down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=GPIO.PUD_UP)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try: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while True: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ps.connect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host = 'localhost',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user = 'root',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passwd = 'qwert123',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='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displaydb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',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charset = 'utf8'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25CAB-5F64-D0BA-3D92-668711802674}"/>
              </a:ext>
            </a:extLst>
          </p:cNvPr>
          <p:cNvSpPr txBox="1"/>
          <p:nvPr/>
        </p:nvSpPr>
        <p:spPr>
          <a:xfrm>
            <a:off x="6151069" y="912224"/>
            <a:ext cx="4347556" cy="542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cur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db.cursor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'update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displayTable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SET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%s,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%s WHERE id = %s'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GPIO.output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(TRIGER, False)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time.sleep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(0.5)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GPIO.output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(TRIGER, True)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time.sleep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(0.0001)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GPIO.output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(TRIGER, False)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while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GPIO.input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(ECHO) == 0: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pluse_start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time.time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while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GPIO.input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(ECHO) == 1: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pluse_stop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time.time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time_interval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pluse_stop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-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pluse_start</a:t>
            </a: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distance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time_interval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* 17000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distance = round(distance, 2)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distance = (14-distance)/11*100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distance = int(distance)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distance = str(distance)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button_state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GPIO.input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(BUTTON1) #</a:t>
            </a: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+mn-ea"/>
              </a:rPr>
              <a:t>버튼 상태 확인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button_state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== False: #</a:t>
            </a:r>
            <a:r>
              <a:rPr lang="ko-KR" altLang="en-US" sz="1000" b="1" kern="0" spc="0" dirty="0" err="1">
                <a:solidFill>
                  <a:srgbClr val="000000"/>
                </a:solidFill>
                <a:effectLst/>
                <a:latin typeface="+mn-ea"/>
              </a:rPr>
              <a:t>눌러진상태면</a:t>
            </a:r>
            <a:endParaRPr lang="ko-KR" altLang="en-US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cur.execute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,('1', distance, '1'))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cur.execute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,('0', distance, '1'))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db.commit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db.close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time.sleep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(1)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except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KeyboardInterrupt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GPIO.cleanup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print("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AkibaTV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HC-SR04 End")</a:t>
            </a:r>
          </a:p>
        </p:txBody>
      </p:sp>
    </p:spTree>
    <p:extLst>
      <p:ext uri="{BB962C8B-B14F-4D97-AF65-F5344CB8AC3E}">
        <p14:creationId xmlns:p14="http://schemas.microsoft.com/office/powerpoint/2010/main" val="31651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42841A-3B67-4DFC-90F1-6F75E140C6AF}"/>
              </a:ext>
            </a:extLst>
          </p:cNvPr>
          <p:cNvSpPr txBox="1"/>
          <p:nvPr/>
        </p:nvSpPr>
        <p:spPr>
          <a:xfrm>
            <a:off x="3794706" y="2641845"/>
            <a:ext cx="5152075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127CEA"/>
                </a:solidFill>
              </a:rPr>
              <a:t>프로젝트 개요</a:t>
            </a:r>
            <a:endParaRPr lang="en-US" altLang="ko-KR" sz="4800" b="1" kern="0" dirty="0">
              <a:solidFill>
                <a:srgbClr val="127CEA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B37180-B39F-3587-2AC3-DCDF5DA5A623}"/>
              </a:ext>
            </a:extLst>
          </p:cNvPr>
          <p:cNvGrpSpPr/>
          <p:nvPr/>
        </p:nvGrpSpPr>
        <p:grpSpPr>
          <a:xfrm>
            <a:off x="6869978" y="2641845"/>
            <a:ext cx="1193860" cy="1135031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DEE5217D-2154-4714-FCEF-920315E4790B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69655C-7FC7-40D8-2CDE-828142BE2688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E876C1B4-66DE-D81B-F30A-A2AB3E4CEC02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A44D080-492C-9AE4-A651-2924E85565B2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02A4F2-10F5-1D66-D997-E83FCDEFDA0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604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완성품 실행 소스코드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3-3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C6BA18-F927-82AD-25EB-BDE63A6BB19F}"/>
              </a:ext>
            </a:extLst>
          </p:cNvPr>
          <p:cNvSpPr/>
          <p:nvPr/>
        </p:nvSpPr>
        <p:spPr>
          <a:xfrm>
            <a:off x="1238095" y="1149035"/>
            <a:ext cx="1663047" cy="42480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24A55A0-E695-5EB3-3191-58ABD0B227EB}"/>
              </a:ext>
            </a:extLst>
          </p:cNvPr>
          <p:cNvSpPr/>
          <p:nvPr/>
        </p:nvSpPr>
        <p:spPr>
          <a:xfrm>
            <a:off x="1238095" y="1149035"/>
            <a:ext cx="1421042" cy="42480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외부 </a:t>
            </a:r>
            <a:r>
              <a:rPr lang="en-US" altLang="ko-KR" sz="1200" b="1" dirty="0">
                <a:solidFill>
                  <a:prstClr val="white"/>
                </a:solidFill>
              </a:rPr>
              <a:t>PC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FF399C-1686-B5BB-E2F4-8358BE29CFDF}"/>
              </a:ext>
            </a:extLst>
          </p:cNvPr>
          <p:cNvGrpSpPr/>
          <p:nvPr/>
        </p:nvGrpSpPr>
        <p:grpSpPr>
          <a:xfrm rot="5400000">
            <a:off x="1725910" y="777181"/>
            <a:ext cx="332741" cy="1168510"/>
            <a:chOff x="7577519" y="4101996"/>
            <a:chExt cx="332741" cy="1197460"/>
          </a:xfrm>
        </p:grpSpPr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609A67C-F32B-ACF3-3F8B-BA5421CBDFFC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EC7B7AB-8057-626B-B5B1-B9B44FFE22A3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57ABD8F-4CE7-16AF-72E4-B0871F2D884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8ABE34-48B3-F71A-FF70-E124E8139FE1}"/>
              </a:ext>
            </a:extLst>
          </p:cNvPr>
          <p:cNvSpPr txBox="1"/>
          <p:nvPr/>
        </p:nvSpPr>
        <p:spPr>
          <a:xfrm>
            <a:off x="1169637" y="1675151"/>
            <a:ext cx="247673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import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tkinter</a:t>
            </a: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import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pymysql</a:t>
            </a: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def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dbget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conn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pymysql.connect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(host = "192.168.38.64", user="root", password = "qwert123", 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"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displaydb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", charset="utf8")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cur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conn.cursor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"SELECT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FROM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displayTable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WHERE id = %s"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with conn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cur.execute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sql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 "1")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result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cur.fetchall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for data in result: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data[0]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data[1]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return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cx = 250 #</a:t>
            </a: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+mn-ea"/>
              </a:rPr>
              <a:t>좌표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cy = 50 #</a:t>
            </a: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+mn-ea"/>
              </a:rPr>
              <a:t>좌표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funnum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0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temp = [0]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def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main_proc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global cx, cy, temp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dbget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num = 0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25CAB-5F64-D0BA-3D92-668711802674}"/>
              </a:ext>
            </a:extLst>
          </p:cNvPr>
          <p:cNvSpPr txBox="1"/>
          <p:nvPr/>
        </p:nvSpPr>
        <p:spPr>
          <a:xfrm>
            <a:off x="4353173" y="1110268"/>
            <a:ext cx="4347556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for data in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if(num==0)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num+=1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data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data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print(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usenum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print(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if(funnum%2 == 0)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canvas.create_text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(cx+80, cy, text=str(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)+"%", font ="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Consolas",tag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="PAPERNUM1")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canvas.delete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("PAPERNUM2")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funnum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+=1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canvas.create_text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(cx+80, cy, text=str(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papernum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)+"%", font ="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Consolas",tag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="PAPERNUM2")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canvas.delete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("PAPERNUM1")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funnum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+=1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[0] == 1)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[0] == temp[0])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pass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canvas.create_image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(cx, cy, image=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img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 tag="MYCHR") 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canvas.delete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("MYCHR2")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temp[0]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[0];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if(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[0] == temp[0])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86B93-B515-C52D-5CA5-89C0A673860A}"/>
              </a:ext>
            </a:extLst>
          </p:cNvPr>
          <p:cNvSpPr txBox="1"/>
          <p:nvPr/>
        </p:nvSpPr>
        <p:spPr>
          <a:xfrm>
            <a:off x="9019309" y="987078"/>
            <a:ext cx="26517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else :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canvas.create_image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(cx, cy, image=img2, tag="MYCHR2")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canvas.delete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("MYCHR")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temp[0]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dgre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[0]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root.after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(1000,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main_proc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) 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root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tkinter.Tk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root.title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("</a:t>
            </a: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+mn-ea"/>
              </a:rPr>
              <a:t>화장실 사용 여부 화면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")</a:t>
            </a:r>
            <a:endParaRPr lang="ko-KR" altLang="en-US" sz="10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canvas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tkinter.Canvas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(width=800, height=600,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bg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="white")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canvas.pack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 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img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tkinter.PhotoImage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(file="human.png")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img2 = 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tkinter.PhotoImage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(file="human2.png")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canvas.create_image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(cx, cy, image=</a:t>
            </a: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img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, tag="MYCHR2")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main_proc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 err="1">
                <a:solidFill>
                  <a:srgbClr val="000000"/>
                </a:solidFill>
                <a:effectLst/>
                <a:latin typeface="+mn-ea"/>
              </a:rPr>
              <a:t>root.mainloop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+mn-ea"/>
              </a:rPr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65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42841A-3B67-4DFC-90F1-6F75E140C6AF}"/>
              </a:ext>
            </a:extLst>
          </p:cNvPr>
          <p:cNvSpPr txBox="1"/>
          <p:nvPr/>
        </p:nvSpPr>
        <p:spPr>
          <a:xfrm>
            <a:off x="2701636" y="2641845"/>
            <a:ext cx="6386461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127CEA"/>
                </a:solidFill>
              </a:rPr>
              <a:t>기대 과정</a:t>
            </a:r>
            <a:endParaRPr lang="en-US" altLang="ko-KR" sz="4800" b="1" kern="0" dirty="0">
              <a:solidFill>
                <a:srgbClr val="127CEA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B37180-B39F-3587-2AC3-DCDF5DA5A623}"/>
              </a:ext>
            </a:extLst>
          </p:cNvPr>
          <p:cNvGrpSpPr/>
          <p:nvPr/>
        </p:nvGrpSpPr>
        <p:grpSpPr>
          <a:xfrm>
            <a:off x="6263149" y="2668999"/>
            <a:ext cx="1193860" cy="1135031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DEE5217D-2154-4714-FCEF-920315E4790B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69655C-7FC7-40D8-2CDE-828142BE2688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E876C1B4-66DE-D81B-F30A-A2AB3E4CEC02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A44D080-492C-9AE4-A651-2924E85565B2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02A4F2-10F5-1D66-D997-E83FCDEFDA0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8815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기대 효과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4-1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256C8D-20AF-C665-5378-EC74BA70B934}"/>
              </a:ext>
            </a:extLst>
          </p:cNvPr>
          <p:cNvSpPr txBox="1"/>
          <p:nvPr/>
        </p:nvSpPr>
        <p:spPr>
          <a:xfrm>
            <a:off x="1162260" y="1331528"/>
            <a:ext cx="9918605" cy="4069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127CEA"/>
                </a:solidFill>
                <a:effectLst/>
                <a:latin typeface="+mn-ea"/>
              </a:rPr>
              <a:t>1. </a:t>
            </a:r>
            <a:r>
              <a:rPr lang="ko-KR" altLang="en-US" sz="1800" b="1" kern="0" spc="0" dirty="0">
                <a:solidFill>
                  <a:srgbClr val="127CEA"/>
                </a:solidFill>
                <a:effectLst/>
                <a:latin typeface="+mn-ea"/>
              </a:rPr>
              <a:t>화장실 입구에서 화면을 보고 화장실 좌변기 칸 상황을 바로 확인할 수 있음</a:t>
            </a:r>
            <a:r>
              <a:rPr lang="en-US" altLang="ko-KR" sz="1800" b="1" kern="0" spc="0" dirty="0">
                <a:solidFill>
                  <a:srgbClr val="127CEA"/>
                </a:solidFill>
                <a:effectLst/>
                <a:latin typeface="+mn-ea"/>
              </a:rPr>
              <a:t>. </a:t>
            </a:r>
            <a:endParaRPr lang="ko-KR" altLang="en-US" sz="1800" b="1" kern="0" spc="0" dirty="0">
              <a:solidFill>
                <a:srgbClr val="127CEA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화장실 좌변기 칸 사용 여부를 </a:t>
            </a:r>
            <a:r>
              <a:rPr lang="ko-KR" altLang="en-US" sz="1800" b="1" kern="0" spc="0" dirty="0">
                <a:solidFill>
                  <a:schemeClr val="accent2"/>
                </a:solidFill>
                <a:effectLst/>
                <a:latin typeface="+mn-ea"/>
              </a:rPr>
              <a:t>내부를 확인하지 않고 화장실 입구에서 결정 가능</a:t>
            </a: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127CEA"/>
                </a:solidFill>
                <a:effectLst/>
                <a:latin typeface="+mn-ea"/>
              </a:rPr>
              <a:t>2. </a:t>
            </a:r>
            <a:r>
              <a:rPr lang="ko-KR" altLang="en-US" sz="1800" b="1" kern="0" spc="0" dirty="0">
                <a:solidFill>
                  <a:srgbClr val="127CEA"/>
                </a:solidFill>
                <a:effectLst/>
                <a:latin typeface="+mn-ea"/>
              </a:rPr>
              <a:t>화장실 입구에서 화면을 보고 각 화장실 좌변기 칸의 휴지 남은 양을 알 수 있음</a:t>
            </a:r>
            <a:r>
              <a:rPr lang="en-US" altLang="ko-KR" sz="1800" b="1" kern="0" spc="0" dirty="0">
                <a:solidFill>
                  <a:srgbClr val="127CEA"/>
                </a:solidFill>
                <a:effectLst/>
                <a:latin typeface="+mn-ea"/>
              </a:rPr>
              <a:t>.</a:t>
            </a:r>
            <a:endParaRPr lang="ko-KR" altLang="en-US" sz="1800" b="1" kern="0" spc="0" dirty="0">
              <a:solidFill>
                <a:srgbClr val="127CEA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800" b="1" kern="0" spc="0" dirty="0">
                <a:solidFill>
                  <a:schemeClr val="accent2"/>
                </a:solidFill>
                <a:effectLst/>
                <a:latin typeface="+mn-ea"/>
              </a:rPr>
              <a:t>화장실 입구에서 화장실 좌변기 칸의 휴지 잔량을 확인하고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화장실 입구에서 사용자의 상황에 맞게 칸을 선택 가능</a:t>
            </a: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+mn-ea"/>
              </a:rPr>
              <a:t>개인휴지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X 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휴지가 넉넉한 곳으로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개인 휴지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O 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휴지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+mn-ea"/>
              </a:rPr>
              <a:t>없는곳으로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n-ea"/>
              </a:rPr>
              <a:t>청소 혹은 관리하는 인원이 화장실 앞 혹은 </a:t>
            </a:r>
            <a:r>
              <a:rPr lang="ko-KR" altLang="en-US" sz="1800" b="1" kern="0" spc="0" dirty="0">
                <a:solidFill>
                  <a:schemeClr val="accent2"/>
                </a:solidFill>
                <a:effectLst/>
                <a:latin typeface="+mn-ea"/>
              </a:rPr>
              <a:t>개인 화면으로 확인해서 화장실 좌변기 칸 관리 가능</a:t>
            </a:r>
            <a:r>
              <a:rPr lang="en-US" altLang="ko-KR" sz="1800" b="1" kern="0" spc="0" dirty="0">
                <a:solidFill>
                  <a:schemeClr val="accent2"/>
                </a:solidFill>
                <a:effectLst/>
                <a:latin typeface="+mn-ea"/>
              </a:rPr>
              <a:t>. </a:t>
            </a:r>
            <a:endParaRPr lang="ko-KR" altLang="en-US" sz="1800" b="1" kern="0" spc="0" dirty="0">
              <a:solidFill>
                <a:schemeClr val="accent2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9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예상 문제점 및 대책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4-2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256C8D-20AF-C665-5378-EC74BA70B934}"/>
              </a:ext>
            </a:extLst>
          </p:cNvPr>
          <p:cNvSpPr txBox="1"/>
          <p:nvPr/>
        </p:nvSpPr>
        <p:spPr>
          <a:xfrm>
            <a:off x="1162260" y="1331528"/>
            <a:ext cx="9918605" cy="44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라즈베리파이의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전원 연결을 칸 마다 콘센트가 있는 화장실로 가정하고 진행하여 충전기를 이용해서 하고 있다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b="1" kern="0" spc="0" dirty="0">
                <a:solidFill>
                  <a:srgbClr val="127CEA"/>
                </a:solidFill>
                <a:effectLst/>
                <a:latin typeface="+mn-ea"/>
              </a:rPr>
              <a:t>콘센트가 없는 화장실일 경우</a:t>
            </a:r>
            <a:r>
              <a:rPr lang="en-US" altLang="ko-KR" sz="1600" b="1" kern="0" spc="0" dirty="0">
                <a:solidFill>
                  <a:srgbClr val="127CEA"/>
                </a:solidFill>
                <a:effectLst/>
                <a:latin typeface="+mn-ea"/>
              </a:rPr>
              <a:t>, </a:t>
            </a:r>
            <a:r>
              <a:rPr lang="ko-KR" altLang="en-US" sz="1600" b="1" kern="0" spc="0" dirty="0">
                <a:solidFill>
                  <a:srgbClr val="127CEA"/>
                </a:solidFill>
                <a:effectLst/>
                <a:latin typeface="+mn-ea"/>
              </a:rPr>
              <a:t>대체 할 방법이 필요</a:t>
            </a:r>
            <a:r>
              <a:rPr lang="en-US" altLang="ko-KR" sz="1600" b="1" kern="0" spc="0" dirty="0">
                <a:solidFill>
                  <a:srgbClr val="127CEA"/>
                </a:solidFill>
                <a:effectLst/>
                <a:latin typeface="+mn-ea"/>
              </a:rPr>
              <a:t>. </a:t>
            </a:r>
            <a:endParaRPr lang="ko-KR" altLang="en-US" sz="1600" b="1" kern="0" spc="0" dirty="0">
              <a:solidFill>
                <a:srgbClr val="127CEA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chemeClr val="accent2"/>
                </a:solidFill>
                <a:effectLst/>
                <a:latin typeface="+mn-ea"/>
              </a:rPr>
              <a:t>- </a:t>
            </a:r>
            <a:r>
              <a:rPr lang="ko-KR" altLang="en-US" sz="1600" b="1" kern="0" spc="0" dirty="0">
                <a:solidFill>
                  <a:schemeClr val="accent2"/>
                </a:solidFill>
                <a:effectLst/>
                <a:latin typeface="+mn-ea"/>
              </a:rPr>
              <a:t>휴지걸이 내부에 보조배터리 혹은 건전지를 이용해서 </a:t>
            </a:r>
            <a:r>
              <a:rPr lang="ko-KR" altLang="en-US" sz="1600" b="1" kern="0" spc="0" dirty="0" err="1">
                <a:solidFill>
                  <a:schemeClr val="accent2"/>
                </a:solidFill>
                <a:effectLst/>
                <a:latin typeface="+mn-ea"/>
              </a:rPr>
              <a:t>라즈베리파이에</a:t>
            </a:r>
            <a:r>
              <a:rPr lang="ko-KR" altLang="en-US" sz="1600" b="1" kern="0" spc="0" dirty="0">
                <a:solidFill>
                  <a:schemeClr val="accent2"/>
                </a:solidFill>
                <a:effectLst/>
                <a:latin typeface="+mn-ea"/>
              </a:rPr>
              <a:t> 전원을 공급</a:t>
            </a: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데이터베이스의 위치가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내부에 위치함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데이터베이스 서버를 가지고 있는 </a:t>
            </a:r>
            <a:r>
              <a:rPr lang="ko-KR" altLang="en-US" sz="1600" b="1" kern="0" spc="0" dirty="0" err="1">
                <a:solidFill>
                  <a:srgbClr val="127CEA"/>
                </a:solidFill>
                <a:effectLst/>
                <a:latin typeface="+mn-ea"/>
              </a:rPr>
              <a:t>라즈베리파이가</a:t>
            </a:r>
            <a:r>
              <a:rPr lang="ko-KR" altLang="en-US" sz="1600" b="1" kern="0" spc="0" dirty="0">
                <a:solidFill>
                  <a:srgbClr val="127CEA"/>
                </a:solidFill>
                <a:effectLst/>
                <a:latin typeface="+mn-ea"/>
              </a:rPr>
              <a:t> 종료될 경우 다른 </a:t>
            </a:r>
            <a:r>
              <a:rPr lang="ko-KR" altLang="en-US" sz="1600" b="1" kern="0" spc="0" dirty="0" err="1">
                <a:solidFill>
                  <a:srgbClr val="127CEA"/>
                </a:solidFill>
                <a:effectLst/>
                <a:latin typeface="+mn-ea"/>
              </a:rPr>
              <a:t>라즈베리파이의</a:t>
            </a:r>
            <a:r>
              <a:rPr lang="ko-KR" altLang="en-US" sz="1600" b="1" kern="0" spc="0" dirty="0">
                <a:solidFill>
                  <a:srgbClr val="127CEA"/>
                </a:solidFill>
                <a:effectLst/>
                <a:latin typeface="+mn-ea"/>
              </a:rPr>
              <a:t> 연결 상태와 별개로 화면구성을 할 수 없음</a:t>
            </a:r>
            <a:r>
              <a:rPr lang="en-US" altLang="ko-KR" sz="1600" b="1" kern="0" spc="0" dirty="0">
                <a:solidFill>
                  <a:srgbClr val="127CEA"/>
                </a:solidFill>
                <a:effectLst/>
                <a:latin typeface="+mn-ea"/>
              </a:rPr>
              <a:t>.</a:t>
            </a:r>
            <a:endParaRPr lang="ko-KR" altLang="en-US" sz="1600" b="1" kern="0" spc="0" dirty="0">
              <a:solidFill>
                <a:srgbClr val="127CEA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데이터베이스의 위치를 계속해서 </a:t>
            </a:r>
            <a:r>
              <a:rPr lang="ko-KR" altLang="en-US" sz="1600" b="1" kern="0" spc="0" dirty="0">
                <a:solidFill>
                  <a:schemeClr val="accent2"/>
                </a:solidFill>
                <a:effectLst/>
                <a:latin typeface="+mn-ea"/>
              </a:rPr>
              <a:t>전원을 유지할 수 있는 위치로 변경</a:t>
            </a: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3.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버튼의 연결</a:t>
            </a: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버튼과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600" b="1" kern="0" spc="0" dirty="0">
                <a:solidFill>
                  <a:srgbClr val="127CEA"/>
                </a:solidFill>
                <a:effectLst/>
                <a:latin typeface="+mn-ea"/>
              </a:rPr>
              <a:t>외부에 의해서 연결이 끊길 가능성이 있음</a:t>
            </a:r>
            <a:r>
              <a:rPr lang="en-US" altLang="ko-KR" sz="1600" b="1" kern="0" spc="0" dirty="0">
                <a:solidFill>
                  <a:srgbClr val="127CEA"/>
                </a:solidFill>
                <a:effectLst/>
                <a:latin typeface="+mn-ea"/>
              </a:rPr>
              <a:t>.</a:t>
            </a:r>
            <a:endParaRPr lang="ko-KR" altLang="en-US" sz="1600" b="1" kern="0" spc="0" dirty="0">
              <a:solidFill>
                <a:srgbClr val="127CEA"/>
              </a:solidFill>
              <a:effectLst/>
              <a:latin typeface="+mn-ea"/>
            </a:endParaRPr>
          </a:p>
          <a:p>
            <a:pPr marL="0" marR="0" indent="0" algn="l" fontAlgn="base" latinLnBrk="0">
              <a:lnSpc>
                <a:spcPct val="16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버튼이 연결된 점퍼케이블을 좌변기 뒤쪽 바닥으로 내리고 휴지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걸이가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있는 벽에 붙여 </a:t>
            </a:r>
            <a:r>
              <a:rPr lang="ko-KR" altLang="en-US" sz="1600" b="1" kern="0" spc="0" dirty="0" err="1">
                <a:solidFill>
                  <a:srgbClr val="000000"/>
                </a:solidFill>
                <a:effectLst/>
                <a:latin typeface="+mn-ea"/>
              </a:rPr>
              <a:t>라즈베리파이와</a:t>
            </a:r>
            <a:r>
              <a:rPr lang="ko-KR" altLang="en-US" sz="1600" b="1" kern="0" spc="0" dirty="0">
                <a:solidFill>
                  <a:srgbClr val="000000"/>
                </a:solidFill>
                <a:effectLst/>
                <a:latin typeface="+mn-ea"/>
              </a:rPr>
              <a:t> 연결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4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참고 문헌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4-3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256C8D-20AF-C665-5378-EC74BA70B934}"/>
              </a:ext>
            </a:extLst>
          </p:cNvPr>
          <p:cNvSpPr txBox="1"/>
          <p:nvPr/>
        </p:nvSpPr>
        <p:spPr>
          <a:xfrm>
            <a:off x="1845425" y="1335936"/>
            <a:ext cx="7913713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기능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–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화장실 여부 확인 방법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" u="sng" kern="0" spc="0" dirty="0" err="1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커누스</a:t>
            </a: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, </a:t>
            </a:r>
            <a:r>
              <a:rPr lang="ko-KR" altLang="en-US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마곡역사에 </a:t>
            </a: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IoT </a:t>
            </a:r>
            <a:r>
              <a:rPr lang="ko-KR" altLang="en-US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스마트화장실 설치 </a:t>
            </a: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- </a:t>
            </a:r>
            <a:r>
              <a:rPr lang="ko-KR" altLang="en-US" sz="500" u="sng" kern="0" spc="0" dirty="0" err="1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인더스트리뉴스</a:t>
            </a:r>
            <a:r>
              <a:rPr lang="ko-KR" altLang="en-US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 </a:t>
            </a: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(industrynews.co.kr)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1)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버튼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2"/>
              </a:rPr>
              <a:t>https://youngyin.tistory.com/24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버튼 제어 실행 소스코드 및 연결 핀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2)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조도센서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https://m.blog.naver.com/icbanq/221797060204</a:t>
            </a:r>
            <a:r>
              <a:rPr lang="ko-KR" altLang="en-US" sz="500" kern="0" spc="0" dirty="0">
                <a:solidFill>
                  <a:srgbClr val="80008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80008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800080"/>
                </a:solidFill>
                <a:effectLst/>
                <a:latin typeface="+mn-ea"/>
              </a:rPr>
              <a:t>조도 센서 연결 및 설정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4"/>
              </a:rPr>
              <a:t>https://www.enqdeq.net/211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조도 센서 실행 소스코드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3) mcp3002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mcp3002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연결 핀 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5"/>
              </a:rPr>
              <a:t>http://www.learningaboutelectronics.com/Articles/MCP3002-analog-to-digital-converter-ADC-to-Raspberry-Pi.php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marR="0" lvl="0" indent="-3429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기능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휴지 남은 양을 알아보는 방법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KR20150026282A - </a:t>
            </a:r>
            <a:r>
              <a:rPr lang="ko-KR" altLang="en-US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교체시기를 알려주는 휴지 걸이 </a:t>
            </a: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</a:rPr>
              <a:t>- Google Patents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1)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조도센서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3"/>
              </a:rPr>
              <a:t>https://m.blog.naver.com/icbanq/221797060204</a:t>
            </a:r>
            <a:r>
              <a:rPr lang="ko-KR" altLang="en-US" sz="500" kern="0" spc="0" dirty="0">
                <a:solidFill>
                  <a:srgbClr val="80008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조도 센서 연결 및 설정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4"/>
              </a:rPr>
              <a:t>https://www.enqdeq.net/211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조도 센서 실행 소스코드</a:t>
            </a: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2) mcp3002 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mcp3002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연결 핀 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5"/>
              </a:rPr>
              <a:t>http://www.learningaboutelectronics.com/Articles/MCP3002-analog-to-digital-converter-ADC-to-Raspberry-Pi.php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3)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초음파 센서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6"/>
              </a:rPr>
              <a:t>https://fishpoint.tistory.com/7140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초음파 센서 설명 및 사진</a:t>
            </a:r>
          </a:p>
          <a:p>
            <a:pPr marL="6350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7"/>
              </a:rPr>
              <a:t>https://aossuper8.tistory.com/263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초음파 센서 실행 소스코드</a:t>
            </a:r>
          </a:p>
          <a:p>
            <a:pPr marL="6350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4) NFC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6350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전체 과정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6350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8"/>
              </a:rPr>
              <a:t>http://wiki.sunfounder.cc/index.php?title=PN532_NFC_Module_for_Raspberry_Pi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6350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9"/>
              </a:rPr>
              <a:t>https://github.com/nfc-tools/libnfc/releases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en-US" altLang="ko-KR" sz="500" kern="0" spc="0" dirty="0" err="1">
                <a:solidFill>
                  <a:srgbClr val="000000"/>
                </a:solidFill>
                <a:effectLst/>
                <a:latin typeface="+mn-ea"/>
              </a:rPr>
              <a:t>github-nfc</a:t>
            </a:r>
            <a:r>
              <a:rPr lang="en-US" altLang="ko-KR" sz="500" kern="0" spc="0" dirty="0">
                <a:solidFill>
                  <a:srgbClr val="000000"/>
                </a:solidFill>
                <a:effectLst/>
                <a:latin typeface="+mn-ea"/>
              </a:rPr>
              <a:t> tool </a:t>
            </a:r>
            <a:r>
              <a:rPr lang="ko-KR" altLang="en-US" sz="500" kern="0" spc="0" dirty="0">
                <a:solidFill>
                  <a:srgbClr val="000000"/>
                </a:solidFill>
                <a:effectLst/>
                <a:latin typeface="+mn-ea"/>
              </a:rPr>
              <a:t>다운</a:t>
            </a:r>
          </a:p>
          <a:p>
            <a:pPr marL="342900" marR="0" lvl="0" indent="-3429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기능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–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좌변기 사용 여부와 화장지 잔량을 표시하는 화면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1) </a:t>
            </a:r>
            <a:r>
              <a:rPr lang="en-US" altLang="ko-KR" sz="500" kern="0" spc="0" dirty="0" err="1">
                <a:solidFill>
                  <a:srgbClr val="282828"/>
                </a:solidFill>
                <a:effectLst/>
                <a:latin typeface="+mn-ea"/>
              </a:rPr>
              <a:t>mariadb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+mn-ea"/>
                <a:hlinkClick r:id="rId10"/>
              </a:rPr>
              <a:t>https://jow1025.tistory.com/278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마리아</a:t>
            </a:r>
            <a:r>
              <a:rPr lang="en-US" altLang="ko-KR" sz="500" kern="0" spc="0" dirty="0" err="1">
                <a:solidFill>
                  <a:srgbClr val="282828"/>
                </a:solidFill>
                <a:effectLst/>
                <a:latin typeface="+mn-ea"/>
              </a:rPr>
              <a:t>db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연동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11"/>
              </a:rPr>
              <a:t>https://nickjoit.tistory.com/144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en-US" altLang="ko-KR" sz="500" kern="0" spc="0" dirty="0" err="1">
                <a:solidFill>
                  <a:srgbClr val="282828"/>
                </a:solidFill>
                <a:effectLst/>
                <a:latin typeface="+mn-ea"/>
              </a:rPr>
              <a:t>mysql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사용자추가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/DB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생성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/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권한부여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12"/>
              </a:rPr>
              <a:t>https://wnw1005.tistory.com/443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마리아</a:t>
            </a:r>
            <a:r>
              <a:rPr lang="en-US" altLang="ko-KR" sz="500" kern="0" spc="0" dirty="0" err="1">
                <a:solidFill>
                  <a:srgbClr val="282828"/>
                </a:solidFill>
                <a:effectLst/>
                <a:latin typeface="+mn-ea"/>
              </a:rPr>
              <a:t>db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버전에 따른 인증 방식 변경 사항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2)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센서 값을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DB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에 전송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python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코드로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DB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값 추가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,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데이터 확인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,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데이터 업데이트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,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데이터 삭제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13"/>
              </a:rPr>
              <a:t>https://codechacha.com/ko/python-mysql-insert-update-delete/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3)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외부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PC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화면 구성</a:t>
            </a: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n-ea"/>
                <a:hlinkClick r:id="rId14"/>
              </a:rPr>
              <a:t>https://jinho-study.tistory.com/1081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en-US" altLang="ko-KR" sz="500" kern="0" spc="0" dirty="0">
                <a:solidFill>
                  <a:srgbClr val="282828"/>
                </a:solidFill>
                <a:effectLst/>
                <a:latin typeface="+mn-ea"/>
              </a:rPr>
              <a:t>- </a:t>
            </a:r>
            <a:r>
              <a:rPr lang="ko-KR" altLang="en-US" sz="500" kern="0" spc="0" dirty="0">
                <a:solidFill>
                  <a:srgbClr val="282828"/>
                </a:solidFill>
                <a:effectLst/>
                <a:latin typeface="+mn-ea"/>
              </a:rPr>
              <a:t>실시간 처리 </a:t>
            </a:r>
            <a:endParaRPr lang="en-US" altLang="ko-KR" sz="500" kern="0" spc="0" dirty="0">
              <a:solidFill>
                <a:srgbClr val="282828"/>
              </a:solidFill>
              <a:effectLst/>
              <a:latin typeface="+mn-ea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5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19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42841A-3B67-4DFC-90F1-6F75E140C6AF}"/>
              </a:ext>
            </a:extLst>
          </p:cNvPr>
          <p:cNvSpPr txBox="1"/>
          <p:nvPr/>
        </p:nvSpPr>
        <p:spPr>
          <a:xfrm>
            <a:off x="2701636" y="2641845"/>
            <a:ext cx="6386461" cy="105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>
                <a:solidFill>
                  <a:srgbClr val="127CEA"/>
                </a:solidFill>
              </a:rPr>
              <a:t>Q&amp;A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B37180-B39F-3587-2AC3-DCDF5DA5A623}"/>
              </a:ext>
            </a:extLst>
          </p:cNvPr>
          <p:cNvGrpSpPr/>
          <p:nvPr/>
        </p:nvGrpSpPr>
        <p:grpSpPr>
          <a:xfrm>
            <a:off x="6096000" y="2870412"/>
            <a:ext cx="723699" cy="743038"/>
            <a:chOff x="3997004" y="2399826"/>
            <a:chExt cx="1193860" cy="1135031"/>
          </a:xfrm>
        </p:grpSpPr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DEE5217D-2154-4714-FCEF-920315E4790B}"/>
                </a:ext>
              </a:extLst>
            </p:cNvPr>
            <p:cNvSpPr/>
            <p:nvPr/>
          </p:nvSpPr>
          <p:spPr>
            <a:xfrm>
              <a:off x="4772935" y="2458455"/>
              <a:ext cx="358140" cy="358140"/>
            </a:xfrm>
            <a:prstGeom prst="arc">
              <a:avLst/>
            </a:prstGeom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69655C-7FC7-40D8-2CDE-828142BE2688}"/>
                </a:ext>
              </a:extLst>
            </p:cNvPr>
            <p:cNvGrpSpPr/>
            <p:nvPr/>
          </p:nvGrpSpPr>
          <p:grpSpPr>
            <a:xfrm>
              <a:off x="3997004" y="2399826"/>
              <a:ext cx="1193860" cy="1135031"/>
              <a:chOff x="10662779" y="145846"/>
              <a:chExt cx="1317727" cy="1252793"/>
            </a:xfrm>
          </p:grpSpPr>
          <p:sp>
            <p:nvSpPr>
              <p:cNvPr id="7" name="원호 6">
                <a:extLst>
                  <a:ext uri="{FF2B5EF4-FFF2-40B4-BE49-F238E27FC236}">
                    <a16:creationId xmlns:a16="http://schemas.microsoft.com/office/drawing/2014/main" id="{E876C1B4-66DE-D81B-F30A-A2AB3E4CEC02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A44D080-492C-9AE4-A651-2924E85565B2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02A4F2-10F5-1D66-D997-E83FCDEFDA05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11980506" y="365527"/>
                <a:ext cx="0" cy="1033112"/>
              </a:xfrm>
              <a:prstGeom prst="line">
                <a:avLst/>
              </a:prstGeom>
              <a:ln w="254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5237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프로젝트 주제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1-1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BAB2837-24D6-3066-E0B6-9403288E11AC}"/>
              </a:ext>
            </a:extLst>
          </p:cNvPr>
          <p:cNvSpPr/>
          <p:nvPr/>
        </p:nvSpPr>
        <p:spPr>
          <a:xfrm>
            <a:off x="3804704" y="1758718"/>
            <a:ext cx="4121541" cy="726783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8F626A-A557-BA42-1FCF-748CE6E52542}"/>
              </a:ext>
            </a:extLst>
          </p:cNvPr>
          <p:cNvSpPr/>
          <p:nvPr/>
        </p:nvSpPr>
        <p:spPr>
          <a:xfrm>
            <a:off x="3250278" y="1758718"/>
            <a:ext cx="4281053" cy="726786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코로나 </a:t>
            </a:r>
            <a:r>
              <a:rPr lang="en-US" altLang="ko-KR" b="1" dirty="0">
                <a:solidFill>
                  <a:prstClr val="white"/>
                </a:solidFill>
              </a:rPr>
              <a:t>19</a:t>
            </a:r>
            <a:r>
              <a:rPr lang="ko-KR" altLang="en-US" b="1" dirty="0">
                <a:solidFill>
                  <a:prstClr val="white"/>
                </a:solidFill>
              </a:rPr>
              <a:t>로 인한 불편함의 문제 개선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8FB8E0-8B0B-77B4-11A2-CD34F24D7628}"/>
              </a:ext>
            </a:extLst>
          </p:cNvPr>
          <p:cNvGrpSpPr/>
          <p:nvPr/>
        </p:nvGrpSpPr>
        <p:grpSpPr>
          <a:xfrm rot="5400000">
            <a:off x="3655023" y="1523379"/>
            <a:ext cx="597632" cy="1197460"/>
            <a:chOff x="7577519" y="4101996"/>
            <a:chExt cx="332741" cy="1197460"/>
          </a:xfrm>
        </p:grpSpPr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CBD1780D-B90D-3956-1D59-98A4DC88E14A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1623A83-BB81-092A-7FDC-0CC35AD2D99C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AE87124-A2D5-BF01-1DE7-E4E96EC43267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53683E-C361-6A4D-33FA-D3A40DD53B78}"/>
              </a:ext>
            </a:extLst>
          </p:cNvPr>
          <p:cNvSpPr/>
          <p:nvPr/>
        </p:nvSpPr>
        <p:spPr>
          <a:xfrm>
            <a:off x="3804704" y="3592797"/>
            <a:ext cx="4121542" cy="726783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E8ADFA3-310F-7179-BFDE-40D1449D4C87}"/>
              </a:ext>
            </a:extLst>
          </p:cNvPr>
          <p:cNvSpPr/>
          <p:nvPr/>
        </p:nvSpPr>
        <p:spPr>
          <a:xfrm>
            <a:off x="3250278" y="3592797"/>
            <a:ext cx="4281053" cy="726786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일상생활의 불편함의 문제 개선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93507B2-3BB6-0D11-CF90-B4A11A5E6710}"/>
              </a:ext>
            </a:extLst>
          </p:cNvPr>
          <p:cNvGrpSpPr/>
          <p:nvPr/>
        </p:nvGrpSpPr>
        <p:grpSpPr>
          <a:xfrm rot="5400000">
            <a:off x="3655023" y="3357458"/>
            <a:ext cx="597632" cy="1197460"/>
            <a:chOff x="7577519" y="4101996"/>
            <a:chExt cx="332741" cy="1197460"/>
          </a:xfrm>
        </p:grpSpPr>
        <p:sp>
          <p:nvSpPr>
            <p:cNvPr id="42" name="오른쪽 대괄호 41">
              <a:extLst>
                <a:ext uri="{FF2B5EF4-FFF2-40B4-BE49-F238E27FC236}">
                  <a16:creationId xmlns:a16="http://schemas.microsoft.com/office/drawing/2014/main" id="{8001B96D-8DDA-A2AB-B0CA-618C3C97A7E2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649E665-51F5-5D8A-10CB-188D4FFA4C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EAC0A7B-48E6-6E14-8FBC-4B364F10C85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96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프로젝트 목적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1-2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2BE597-A2DA-87D4-4E7D-F97DB40ACDD2}"/>
              </a:ext>
            </a:extLst>
          </p:cNvPr>
          <p:cNvSpPr/>
          <p:nvPr/>
        </p:nvSpPr>
        <p:spPr>
          <a:xfrm>
            <a:off x="3338787" y="1416374"/>
            <a:ext cx="4703993" cy="607747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C220599-A2A5-BE50-BB42-4D1EFA03108A}"/>
              </a:ext>
            </a:extLst>
          </p:cNvPr>
          <p:cNvSpPr/>
          <p:nvPr/>
        </p:nvSpPr>
        <p:spPr>
          <a:xfrm>
            <a:off x="3338787" y="1416374"/>
            <a:ext cx="4438427" cy="607747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일상생활의 불편함 문제 개선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BFD05C-0283-90BE-987A-0F43213524A2}"/>
              </a:ext>
            </a:extLst>
          </p:cNvPr>
          <p:cNvGrpSpPr/>
          <p:nvPr/>
        </p:nvGrpSpPr>
        <p:grpSpPr>
          <a:xfrm rot="5400000">
            <a:off x="4295853" y="575272"/>
            <a:ext cx="476042" cy="2250310"/>
            <a:chOff x="7577519" y="4101996"/>
            <a:chExt cx="332741" cy="1197460"/>
          </a:xfrm>
        </p:grpSpPr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6EE30716-2CAA-D1A1-A005-61052B65CDA3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91E776C-6632-6FCA-491D-9B0227725454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CABD58-694C-6F47-180C-FBDD8BF62BD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D2A5B8-B1FB-99E9-6641-9321FFC10991}"/>
              </a:ext>
            </a:extLst>
          </p:cNvPr>
          <p:cNvSpPr txBox="1"/>
          <p:nvPr/>
        </p:nvSpPr>
        <p:spPr>
          <a:xfrm>
            <a:off x="1526064" y="2682516"/>
            <a:ext cx="8424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effectLst/>
                <a:latin typeface="+mn-ea"/>
              </a:rPr>
              <a:t>일상생활 중 평소에 느꼈던 불편함을 찾아낸다</a:t>
            </a:r>
            <a:r>
              <a:rPr lang="en-US" altLang="ko-KR" b="1" i="0" dirty="0">
                <a:effectLst/>
                <a:latin typeface="+mn-ea"/>
              </a:rPr>
              <a:t>. </a:t>
            </a:r>
          </a:p>
          <a:p>
            <a:r>
              <a:rPr lang="ko-KR" altLang="en-US" b="1" i="0" dirty="0">
                <a:effectLst/>
                <a:latin typeface="+mn-ea"/>
              </a:rPr>
              <a:t>불편함을 해소할 제품을 만들어 아이디어를 구현함으로써 구현 동작을 익혀 </a:t>
            </a:r>
            <a:endParaRPr lang="en-US" altLang="ko-KR" b="1" i="0" dirty="0">
              <a:effectLst/>
              <a:latin typeface="+mn-ea"/>
            </a:endParaRPr>
          </a:p>
          <a:p>
            <a:r>
              <a:rPr lang="ko-KR" altLang="en-US" b="1" i="0" dirty="0">
                <a:effectLst/>
                <a:latin typeface="+mn-ea"/>
              </a:rPr>
              <a:t>공학도로서의 소양을 기르도록 한다</a:t>
            </a:r>
            <a:r>
              <a:rPr lang="en-US" altLang="ko-KR" b="1" i="0" dirty="0">
                <a:effectLst/>
                <a:latin typeface="+mn-ea"/>
              </a:rPr>
              <a:t>. </a:t>
            </a:r>
          </a:p>
          <a:p>
            <a:r>
              <a:rPr lang="ko-KR" altLang="en-US" b="1" i="0" dirty="0">
                <a:effectLst/>
                <a:latin typeface="+mn-ea"/>
              </a:rPr>
              <a:t>일련의 팀워크 과정을 통해 협동심과 리더십을 기르도록 해야 하며</a:t>
            </a:r>
            <a:r>
              <a:rPr lang="en-US" altLang="ko-KR" b="1" i="0" dirty="0">
                <a:effectLst/>
                <a:latin typeface="+mn-ea"/>
              </a:rPr>
              <a:t>, </a:t>
            </a:r>
            <a:r>
              <a:rPr lang="ko-KR" altLang="en-US" b="1" i="0" dirty="0">
                <a:effectLst/>
                <a:latin typeface="+mn-ea"/>
              </a:rPr>
              <a:t>문서화 작업을 익히고 발표하면서 의사소통 능력을 발전시켜야 한다</a:t>
            </a:r>
            <a:r>
              <a:rPr lang="en-US" altLang="ko-KR" b="1" i="0" dirty="0">
                <a:effectLst/>
                <a:latin typeface="+mn-ea"/>
              </a:rPr>
              <a:t>.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762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아이디어 선정 과정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002B70-E1E0-BDE4-EF42-D1090E362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43926"/>
              </p:ext>
            </p:extLst>
          </p:nvPr>
        </p:nvGraphicFramePr>
        <p:xfrm>
          <a:off x="1162259" y="1274223"/>
          <a:ext cx="9869807" cy="4621885"/>
        </p:xfrm>
        <a:graphic>
          <a:graphicData uri="http://schemas.openxmlformats.org/drawingml/2006/table">
            <a:tbl>
              <a:tblPr/>
              <a:tblGrid>
                <a:gridCol w="812875">
                  <a:extLst>
                    <a:ext uri="{9D8B030D-6E8A-4147-A177-3AD203B41FA5}">
                      <a16:colId xmlns:a16="http://schemas.microsoft.com/office/drawing/2014/main" val="1880021961"/>
                    </a:ext>
                  </a:extLst>
                </a:gridCol>
                <a:gridCol w="9056932">
                  <a:extLst>
                    <a:ext uri="{9D8B030D-6E8A-4147-A177-3AD203B41FA5}">
                      <a16:colId xmlns:a16="http://schemas.microsoft.com/office/drawing/2014/main" val="4053070823"/>
                    </a:ext>
                  </a:extLst>
                </a:gridCol>
              </a:tblGrid>
              <a:tr h="3619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일상생활로 불편한 점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731448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침대나 이상한 틈사이에 물건이 들어갈 때 위치를 찾기 어렵다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071516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주차를 할 때 주차선 밖에 주차된 차들이 있으면 내 차를 주차 하기 어렵다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385215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자판기 음료수가 다 떨어지는데 재고 입고가 늦다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97119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대변기 뚜겅이 닫혀 있을 때 물을 안내리고 가는 사람이있어 비위가 상할때가 있다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29028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휴대폰이나 차키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리모컨 같은거 어디 뒀는지 급할 때 찾기 힘들다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817202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인터넷의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필요없는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불법 사이트나 광고가 많이 올라와서 제거하기 힘들다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844282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냉장고에 제품들을 넣고 보관할 때 유통기한을 까먹거나 확인하기가 힘들다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58296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빨래바구니 안에 있는 빨래들이 집에 있는 세탁기 용량에 안맞으면 나눠서 돌려야한다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011377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빨래가 끝났는데 소리를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못듣거나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까먹으면 다시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빨래해야한다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622292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주차장에 자리가 있는지 없는지 내가 다 돌아서 확인해야하기 힘들다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14377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급하게 화장실을 사용하려고 할 때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남은곳이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있는지 일일이 확인하기 힘들다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067243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화장실의 화장지를 사용하려고 할 때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얼마없거나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아예없는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난감한 상황이 발생할 때 있다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302212"/>
                  </a:ext>
                </a:extLst>
              </a:tr>
              <a:tr h="3068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학교근처에 어떠한 시설이 있는지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확인하고싶을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때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지도켜서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찾으면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안맞거나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불편할 때 있다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17" marR="59417" marT="16427" marB="164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29113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AC45218-F3BB-6791-CC67-793D4006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6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아이디어 선정 과정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AAC45218-F3BB-6791-CC67-793D4006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30DAC8-02B7-30C0-82ED-839FA583D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42629"/>
              </p:ext>
            </p:extLst>
          </p:nvPr>
        </p:nvGraphicFramePr>
        <p:xfrm>
          <a:off x="1162259" y="1093966"/>
          <a:ext cx="10073008" cy="4934300"/>
        </p:xfrm>
        <a:graphic>
          <a:graphicData uri="http://schemas.openxmlformats.org/drawingml/2006/table">
            <a:tbl>
              <a:tblPr/>
              <a:tblGrid>
                <a:gridCol w="1440578">
                  <a:extLst>
                    <a:ext uri="{9D8B030D-6E8A-4147-A177-3AD203B41FA5}">
                      <a16:colId xmlns:a16="http://schemas.microsoft.com/office/drawing/2014/main" val="3530208770"/>
                    </a:ext>
                  </a:extLst>
                </a:gridCol>
                <a:gridCol w="3283573">
                  <a:extLst>
                    <a:ext uri="{9D8B030D-6E8A-4147-A177-3AD203B41FA5}">
                      <a16:colId xmlns:a16="http://schemas.microsoft.com/office/drawing/2014/main" val="3470811317"/>
                    </a:ext>
                  </a:extLst>
                </a:gridCol>
                <a:gridCol w="3283573">
                  <a:extLst>
                    <a:ext uri="{9D8B030D-6E8A-4147-A177-3AD203B41FA5}">
                      <a16:colId xmlns:a16="http://schemas.microsoft.com/office/drawing/2014/main" val="666513890"/>
                    </a:ext>
                  </a:extLst>
                </a:gridCol>
                <a:gridCol w="2065284">
                  <a:extLst>
                    <a:ext uri="{9D8B030D-6E8A-4147-A177-3AD203B41FA5}">
                      <a16:colId xmlns:a16="http://schemas.microsoft.com/office/drawing/2014/main" val="3759435859"/>
                    </a:ext>
                  </a:extLst>
                </a:gridCol>
              </a:tblGrid>
              <a:tr h="27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불편한 점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개선 점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875709"/>
                  </a:ext>
                </a:extLst>
              </a:tr>
              <a:tr h="1174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이민우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휴대폰이나 차키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리모컨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같은거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어디 뒀는지 급할 때 찾기 힘들다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하나의 기기로 자꾸 잃어버리거나 급하게 찾아야할 물건들을 연동 시켜서 소리나 위치정보로 바로바로 찾을수 있게 해주면 불편함이 사라질 것이다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물건 위치 찾아주기 시스템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09701"/>
                  </a:ext>
                </a:extLst>
              </a:tr>
              <a:tr h="11526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김강현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주차장에 자리가 있는지 없는지 내가 다 돌아서 확인해야하기 힘들다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미리 주차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있는 자리를 어플이나 입구에 남은 숫자를 표시하면 다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안돌아다니고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주차 자리를 찾는 것이 더욱 편할 것이다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주차장 자리 체크 시스템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081347"/>
                  </a:ext>
                </a:extLst>
              </a:tr>
              <a:tr h="11526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서정원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급하게 화장실을 사용하려고 할 때 남은곳이 있는지 일일이 확인하기 힘들다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입구에서 화장실 사용 여부를 확인하면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남은곳도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볼 수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있게하면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굳이 들어와서 다 확인하고 나가는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번거러움이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사라질 것이다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화장실 사용 여부 체크 시스템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616653"/>
                  </a:ext>
                </a:extLst>
              </a:tr>
              <a:tr h="11748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김치원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화장실의 화장지를 사용하려고 할 때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얼마없거나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아예없는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난감한 상황이 발생할 때 있다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화장실의 화장지를 미리 알려주면 급하게 사용하고 후에나 사용하기 전에 옆이나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다른곳에서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여분의 화장지를 챙기거나 다른 대비책을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생각할수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있게 해줄 것이다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화장지 양 체크 시스템</a:t>
                      </a:r>
                    </a:p>
                  </a:txBody>
                  <a:tcPr marL="37897" marR="37897" marT="10477" marB="1047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899098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F0EAF2C-5696-ED11-E342-A9385127F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7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아이디어 선정 과정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1-3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AAC45218-F3BB-6791-CC67-793D4006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0EAF2C-5696-ED11-E342-A9385127F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86D1024-BC97-FA22-542C-5D9D26C10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18852"/>
              </p:ext>
            </p:extLst>
          </p:nvPr>
        </p:nvGraphicFramePr>
        <p:xfrm>
          <a:off x="1879602" y="1105079"/>
          <a:ext cx="8763001" cy="2855607"/>
        </p:xfrm>
        <a:graphic>
          <a:graphicData uri="http://schemas.openxmlformats.org/drawingml/2006/table">
            <a:tbl>
              <a:tblPr/>
              <a:tblGrid>
                <a:gridCol w="1095236">
                  <a:extLst>
                    <a:ext uri="{9D8B030D-6E8A-4147-A177-3AD203B41FA5}">
                      <a16:colId xmlns:a16="http://schemas.microsoft.com/office/drawing/2014/main" val="3901748601"/>
                    </a:ext>
                  </a:extLst>
                </a:gridCol>
                <a:gridCol w="4545533">
                  <a:extLst>
                    <a:ext uri="{9D8B030D-6E8A-4147-A177-3AD203B41FA5}">
                      <a16:colId xmlns:a16="http://schemas.microsoft.com/office/drawing/2014/main" val="492873717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2909979223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4199188354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1931957867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3610081359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3613568261"/>
                    </a:ext>
                  </a:extLst>
                </a:gridCol>
                <a:gridCol w="520372">
                  <a:extLst>
                    <a:ext uri="{9D8B030D-6E8A-4147-A177-3AD203B41FA5}">
                      <a16:colId xmlns:a16="http://schemas.microsoft.com/office/drawing/2014/main" val="3176853622"/>
                    </a:ext>
                  </a:extLst>
                </a:gridCol>
              </a:tblGrid>
              <a:tr h="45926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아이디어 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627798"/>
                  </a:ext>
                </a:extLst>
              </a:tr>
              <a:tr h="5592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경제성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안정성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사회성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596215"/>
                  </a:ext>
                </a:extLst>
              </a:tr>
              <a:tr h="4592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이민우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물건 위치 찾아주기 시스템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432488"/>
                  </a:ext>
                </a:extLst>
              </a:tr>
              <a:tr h="4592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김강현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주차장 자리 체크 시스템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024426"/>
                  </a:ext>
                </a:extLst>
              </a:tr>
              <a:tr h="4592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서정원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화장실 사용 여부 체크 시스템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82747"/>
                  </a:ext>
                </a:extLst>
              </a:tr>
              <a:tr h="4592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김치원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화장지 양 체크 시스템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47396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B6709D9-1BF6-B176-FF80-28303A63D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925" y="2628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EF087-333E-68A6-42A4-5191123BB5C8}"/>
              </a:ext>
            </a:extLst>
          </p:cNvPr>
          <p:cNvSpPr txBox="1"/>
          <p:nvPr/>
        </p:nvSpPr>
        <p:spPr>
          <a:xfrm>
            <a:off x="1879602" y="4036266"/>
            <a:ext cx="7907863" cy="15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1)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경제성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: 4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주 내에 제작가능한가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n-ea"/>
              </a:rPr>
              <a:t>라즈베이파이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 키트에 들어있는 센서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하드보드만을 사용하여 제작 가능한가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2)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제품화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제품이 설계에 맞는 동작을 하며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작동 원리를 이론적으로 설명 가능한가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3)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환경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주어진 실험환경을 고려한 제품인가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4)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안정성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제품 자체나 주위의 환경의 영향 등으로 </a:t>
            </a:r>
            <a:r>
              <a:rPr lang="ko-KR" altLang="en-US" sz="1200" b="1" kern="0" spc="0" dirty="0" err="1">
                <a:solidFill>
                  <a:srgbClr val="000000"/>
                </a:solidFill>
                <a:effectLst/>
                <a:latin typeface="+mn-ea"/>
              </a:rPr>
              <a:t>오동작할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 수 있는 위험 요소 등이 충분히 고려되나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5)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사회성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+mn-ea"/>
              </a:rPr>
              <a:t>제품이 실제로 사용 가능하나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</a:rPr>
              <a:t>?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951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2EE8AE-E1FE-40CD-A8E5-4527AAE6F6AD}"/>
              </a:ext>
            </a:extLst>
          </p:cNvPr>
          <p:cNvSpPr/>
          <p:nvPr/>
        </p:nvSpPr>
        <p:spPr>
          <a:xfrm>
            <a:off x="1162260" y="196869"/>
            <a:ext cx="3084216" cy="358139"/>
          </a:xfrm>
          <a:prstGeom prst="roundRect">
            <a:avLst>
              <a:gd name="adj" fmla="val 11061"/>
            </a:avLst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prstClr val="white"/>
                </a:solidFill>
              </a:rPr>
              <a:t>최종 아이디어</a:t>
            </a:r>
            <a:endParaRPr lang="en-US" altLang="ko-KR" b="1" i="1" kern="0" dirty="0">
              <a:solidFill>
                <a:prstClr val="white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C505FBF-B1D2-449A-9CDC-71B0DC6EB2CD}"/>
              </a:ext>
            </a:extLst>
          </p:cNvPr>
          <p:cNvSpPr/>
          <p:nvPr/>
        </p:nvSpPr>
        <p:spPr>
          <a:xfrm>
            <a:off x="711331" y="196869"/>
            <a:ext cx="360000" cy="358139"/>
          </a:xfrm>
          <a:prstGeom prst="roundRect">
            <a:avLst>
              <a:gd name="adj" fmla="val 12678"/>
            </a:avLst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defRPr/>
            </a:pPr>
            <a:r>
              <a:rPr lang="en-US" altLang="ko-KR" sz="1600" b="1" kern="0" dirty="0">
                <a:solidFill>
                  <a:srgbClr val="44546A">
                    <a:lumMod val="50000"/>
                  </a:srgbClr>
                </a:solidFill>
              </a:rPr>
              <a:t>1-4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F187189-0578-404E-B76D-DE3373D1F89C}"/>
              </a:ext>
            </a:extLst>
          </p:cNvPr>
          <p:cNvGrpSpPr/>
          <p:nvPr/>
        </p:nvGrpSpPr>
        <p:grpSpPr>
          <a:xfrm>
            <a:off x="332203" y="229399"/>
            <a:ext cx="11656657" cy="6313741"/>
            <a:chOff x="332203" y="229399"/>
            <a:chExt cx="11656657" cy="6313741"/>
          </a:xfrm>
        </p:grpSpPr>
        <p:sp>
          <p:nvSpPr>
            <p:cNvPr id="88" name="원호 87">
              <a:extLst>
                <a:ext uri="{FF2B5EF4-FFF2-40B4-BE49-F238E27FC236}">
                  <a16:creationId xmlns:a16="http://schemas.microsoft.com/office/drawing/2014/main" id="{9AB62AEF-C5EF-42B1-B419-43461F65BDBE}"/>
                </a:ext>
              </a:extLst>
            </p:cNvPr>
            <p:cNvSpPr/>
            <p:nvPr/>
          </p:nvSpPr>
          <p:spPr>
            <a:xfrm>
              <a:off x="11570931" y="288028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43E2C7-B73B-4900-9A90-CE63A39659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001" y="288028"/>
              <a:ext cx="61920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DA0BFC36-7D73-481F-B8DB-92ACC4A5BB83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1929071" y="467098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A0D7F16-773E-473C-9705-29751B483D3B}"/>
                </a:ext>
              </a:extLst>
            </p:cNvPr>
            <p:cNvGrpSpPr/>
            <p:nvPr/>
          </p:nvGrpSpPr>
          <p:grpSpPr>
            <a:xfrm>
              <a:off x="10795000" y="229399"/>
              <a:ext cx="1193860" cy="757679"/>
              <a:chOff x="10662779" y="145846"/>
              <a:chExt cx="1317727" cy="836291"/>
            </a:xfrm>
          </p:grpSpPr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6DA5A652-7198-4BE3-BE7F-066CC98C68BD}"/>
                  </a:ext>
                </a:extLst>
              </p:cNvPr>
              <p:cNvSpPr/>
              <p:nvPr/>
            </p:nvSpPr>
            <p:spPr>
              <a:xfrm>
                <a:off x="11541143" y="145846"/>
                <a:ext cx="439363" cy="439362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02BB18-8600-4902-BAC3-929487958EF1}"/>
                  </a:ext>
                </a:extLst>
              </p:cNvPr>
              <p:cNvCxnSpPr>
                <a:cxnSpLocks/>
                <a:stCxn id="102" idx="0"/>
              </p:cNvCxnSpPr>
              <p:nvPr/>
            </p:nvCxnSpPr>
            <p:spPr>
              <a:xfrm flipH="1">
                <a:off x="10662779" y="145846"/>
                <a:ext cx="1098045" cy="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B69E288-2567-4DFD-8A7D-D65F464E23F0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11980506" y="365527"/>
                <a:ext cx="0" cy="616610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DCF7906-45D7-4DB9-8A80-08E92F39B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4765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9C9C8C5-89C1-40DE-9E4D-FBC30636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29071" y="5654140"/>
              <a:ext cx="0" cy="72000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원호 93">
              <a:extLst>
                <a:ext uri="{FF2B5EF4-FFF2-40B4-BE49-F238E27FC236}">
                  <a16:creationId xmlns:a16="http://schemas.microsoft.com/office/drawing/2014/main" id="{282AF969-A79B-446D-AE6D-4F1C0B188F79}"/>
                </a:ext>
              </a:extLst>
            </p:cNvPr>
            <p:cNvSpPr/>
            <p:nvPr/>
          </p:nvSpPr>
          <p:spPr>
            <a:xfrm rot="5400000">
              <a:off x="11570931" y="6185000"/>
              <a:ext cx="358140" cy="358140"/>
            </a:xfrm>
            <a:prstGeom prst="arc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5ED3EE-7D55-4CC7-8CD4-73F65D425E79}"/>
                </a:ext>
              </a:extLst>
            </p:cNvPr>
            <p:cNvGrpSpPr/>
            <p:nvPr/>
          </p:nvGrpSpPr>
          <p:grpSpPr>
            <a:xfrm rot="10800000">
              <a:off x="332204" y="5783011"/>
              <a:ext cx="1193860" cy="757679"/>
              <a:chOff x="3997004" y="2399826"/>
              <a:chExt cx="1193860" cy="757679"/>
            </a:xfrm>
          </p:grpSpPr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92080357-284C-47F1-A4A6-57FBAFF08427}"/>
                  </a:ext>
                </a:extLst>
              </p:cNvPr>
              <p:cNvSpPr/>
              <p:nvPr/>
            </p:nvSpPr>
            <p:spPr>
              <a:xfrm>
                <a:off x="4772935" y="2458455"/>
                <a:ext cx="358140" cy="358140"/>
              </a:xfrm>
              <a:prstGeom prst="arc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3A4558F-E271-4489-824A-CB211EF00E49}"/>
                  </a:ext>
                </a:extLst>
              </p:cNvPr>
              <p:cNvGrpSpPr/>
              <p:nvPr/>
            </p:nvGrpSpPr>
            <p:grpSpPr>
              <a:xfrm>
                <a:off x="3997004" y="2399826"/>
                <a:ext cx="1193860" cy="757679"/>
                <a:chOff x="10662779" y="145846"/>
                <a:chExt cx="1317727" cy="836291"/>
              </a:xfrm>
            </p:grpSpPr>
            <p:sp>
              <p:nvSpPr>
                <p:cNvPr id="99" name="원호 98">
                  <a:extLst>
                    <a:ext uri="{FF2B5EF4-FFF2-40B4-BE49-F238E27FC236}">
                      <a16:creationId xmlns:a16="http://schemas.microsoft.com/office/drawing/2014/main" id="{177EF2D8-02CF-4EDF-B0C4-C649C6C4AF59}"/>
                    </a:ext>
                  </a:extLst>
                </p:cNvPr>
                <p:cNvSpPr/>
                <p:nvPr/>
              </p:nvSpPr>
              <p:spPr>
                <a:xfrm>
                  <a:off x="11541143" y="145846"/>
                  <a:ext cx="439363" cy="439362"/>
                </a:xfrm>
                <a:prstGeom prst="arc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170C451-1B17-4D7A-93FA-3979DA7698BC}"/>
                    </a:ext>
                  </a:extLst>
                </p:cNvPr>
                <p:cNvCxnSpPr>
                  <a:cxnSpLocks/>
                  <a:stCxn id="99" idx="0"/>
                </p:cNvCxnSpPr>
                <p:nvPr/>
              </p:nvCxnSpPr>
              <p:spPr>
                <a:xfrm flipH="1">
                  <a:off x="10662779" y="145846"/>
                  <a:ext cx="1098045" cy="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8645FB9-58B9-41BF-9923-68CC1B5CD6D9}"/>
                    </a:ext>
                  </a:extLst>
                </p:cNvPr>
                <p:cNvCxnSpPr>
                  <a:cxnSpLocks/>
                  <a:endCxn id="99" idx="2"/>
                </p:cNvCxnSpPr>
                <p:nvPr/>
              </p:nvCxnSpPr>
              <p:spPr>
                <a:xfrm flipV="1">
                  <a:off x="11980506" y="365527"/>
                  <a:ext cx="0" cy="616610"/>
                </a:xfrm>
                <a:prstGeom prst="line">
                  <a:avLst/>
                </a:prstGeom>
                <a:ln w="1905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576BC78-217C-4736-AFFD-B6E904BE8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203" y="1105079"/>
              <a:ext cx="0" cy="402006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76B9C2-B6C1-8C16-4559-ECE7BEA4203B}"/>
              </a:ext>
            </a:extLst>
          </p:cNvPr>
          <p:cNvSpPr/>
          <p:nvPr/>
        </p:nvSpPr>
        <p:spPr>
          <a:xfrm>
            <a:off x="1989750" y="2655618"/>
            <a:ext cx="2617766" cy="56525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F1FD2AD-DB0F-48FA-A848-8E6CF97BD2E0}"/>
              </a:ext>
            </a:extLst>
          </p:cNvPr>
          <p:cNvSpPr/>
          <p:nvPr/>
        </p:nvSpPr>
        <p:spPr>
          <a:xfrm>
            <a:off x="1989749" y="2655618"/>
            <a:ext cx="2412190" cy="56525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화장실 사용 여부 체크 시스템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8F25D4-6575-7F77-61D7-874D4B380BB5}"/>
              </a:ext>
            </a:extLst>
          </p:cNvPr>
          <p:cNvGrpSpPr/>
          <p:nvPr/>
        </p:nvGrpSpPr>
        <p:grpSpPr>
          <a:xfrm rot="5400000">
            <a:off x="2468919" y="2292410"/>
            <a:ext cx="442755" cy="1261232"/>
            <a:chOff x="7577519" y="4101996"/>
            <a:chExt cx="332741" cy="1197460"/>
          </a:xfrm>
        </p:grpSpPr>
        <p:sp>
          <p:nvSpPr>
            <p:cNvPr id="5" name="오른쪽 대괄호 4">
              <a:extLst>
                <a:ext uri="{FF2B5EF4-FFF2-40B4-BE49-F238E27FC236}">
                  <a16:creationId xmlns:a16="http://schemas.microsoft.com/office/drawing/2014/main" id="{A5C56BB5-9B5D-594B-BC2F-C9A9BDDE4EB9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B7E671-B310-EF4E-9B36-036A7FDB7D27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F2BB84-EECE-DE98-AD5E-088DB078D728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9F3C58-2720-75CD-8ACA-D53B0F8C3B83}"/>
              </a:ext>
            </a:extLst>
          </p:cNvPr>
          <p:cNvSpPr/>
          <p:nvPr/>
        </p:nvSpPr>
        <p:spPr>
          <a:xfrm>
            <a:off x="7216017" y="2655618"/>
            <a:ext cx="2631464" cy="565250"/>
          </a:xfrm>
          <a:prstGeom prst="roundRect">
            <a:avLst/>
          </a:prstGeom>
          <a:solidFill>
            <a:srgbClr val="A5D5E9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A0448D-222F-A0C1-2D27-19CDBB997D8F}"/>
              </a:ext>
            </a:extLst>
          </p:cNvPr>
          <p:cNvSpPr/>
          <p:nvPr/>
        </p:nvSpPr>
        <p:spPr>
          <a:xfrm>
            <a:off x="7216015" y="2655618"/>
            <a:ext cx="2424813" cy="565250"/>
          </a:xfrm>
          <a:prstGeom prst="roundRect">
            <a:avLst/>
          </a:prstGeom>
          <a:solidFill>
            <a:srgbClr val="127CEA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화장지 양 체크 시스템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DD4807-8257-1A58-4A65-3C4B36ACB137}"/>
              </a:ext>
            </a:extLst>
          </p:cNvPr>
          <p:cNvGrpSpPr/>
          <p:nvPr/>
        </p:nvGrpSpPr>
        <p:grpSpPr>
          <a:xfrm rot="5400000">
            <a:off x="7698486" y="2289110"/>
            <a:ext cx="442755" cy="1267832"/>
            <a:chOff x="7577519" y="4101996"/>
            <a:chExt cx="332741" cy="1197460"/>
          </a:xfrm>
        </p:grpSpPr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438FE51E-A365-C335-D6D4-B8954FC05821}"/>
                </a:ext>
              </a:extLst>
            </p:cNvPr>
            <p:cNvSpPr/>
            <p:nvPr/>
          </p:nvSpPr>
          <p:spPr>
            <a:xfrm rot="5400000">
              <a:off x="7704011" y="5093208"/>
              <a:ext cx="79756" cy="332740"/>
            </a:xfrm>
            <a:prstGeom prst="rightBracket">
              <a:avLst>
                <a:gd name="adj" fmla="val 55750"/>
              </a:avLst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1430EFE-32B3-A828-75E0-505C3241C726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202205"/>
              <a:ext cx="0" cy="9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652E2CA-46F1-BF41-3FC3-A85C74CEAC57}"/>
                </a:ext>
              </a:extLst>
            </p:cNvPr>
            <p:cNvCxnSpPr>
              <a:cxnSpLocks/>
            </p:cNvCxnSpPr>
            <p:nvPr/>
          </p:nvCxnSpPr>
          <p:spPr>
            <a:xfrm>
              <a:off x="7910260" y="4101996"/>
              <a:ext cx="0" cy="72000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십자형 21">
            <a:extLst>
              <a:ext uri="{FF2B5EF4-FFF2-40B4-BE49-F238E27FC236}">
                <a16:creationId xmlns:a16="http://schemas.microsoft.com/office/drawing/2014/main" id="{3FFC68BD-9A40-4DD3-3E2C-DD18A65D713F}"/>
              </a:ext>
            </a:extLst>
          </p:cNvPr>
          <p:cNvSpPr/>
          <p:nvPr/>
        </p:nvSpPr>
        <p:spPr>
          <a:xfrm>
            <a:off x="5561445" y="2703312"/>
            <a:ext cx="507077" cy="509859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713FCDF3-80E9-6E1D-7D8A-A1EA925C9FA3}"/>
              </a:ext>
            </a:extLst>
          </p:cNvPr>
          <p:cNvSpPr/>
          <p:nvPr/>
        </p:nvSpPr>
        <p:spPr>
          <a:xfrm>
            <a:off x="5631794" y="2793076"/>
            <a:ext cx="366377" cy="351326"/>
          </a:xfrm>
          <a:prstGeom prst="plus">
            <a:avLst/>
          </a:prstGeom>
          <a:solidFill>
            <a:srgbClr val="A5D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9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2941</Words>
  <Application>Microsoft Office PowerPoint</Application>
  <PresentationFormat>와이드스크린</PresentationFormat>
  <Paragraphs>513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함초롬바탕</vt:lpstr>
      <vt:lpstr>Arial</vt:lpstr>
      <vt:lpstr>Wingdings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강현</cp:lastModifiedBy>
  <cp:revision>11</cp:revision>
  <dcterms:created xsi:type="dcterms:W3CDTF">2022-02-20T14:27:04Z</dcterms:created>
  <dcterms:modified xsi:type="dcterms:W3CDTF">2022-12-18T11:09:24Z</dcterms:modified>
</cp:coreProperties>
</file>